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31" autoAdjust="0"/>
    <p:restoredTop sz="85174"/>
  </p:normalViewPr>
  <p:slideViewPr>
    <p:cSldViewPr snapToGrid="0" snapToObjects="1">
      <p:cViewPr varScale="1">
        <p:scale>
          <a:sx n="62" d="100"/>
          <a:sy n="62" d="100"/>
        </p:scale>
        <p:origin x="581"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105269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cuneyterem8/certificate_projects/tree/main/ibm_data_science/11_applied_ds_capstone_projec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Cüneyt </a:t>
            </a:r>
            <a:r>
              <a:rPr lang="en-US" dirty="0" err="1" smtClean="0">
                <a:solidFill>
                  <a:schemeClr val="bg2"/>
                </a:solidFill>
                <a:latin typeface="Abadi"/>
                <a:ea typeface="SF Pro" pitchFamily="2" charset="0"/>
                <a:cs typeface="SF Pro" pitchFamily="2" charset="0"/>
              </a:rPr>
              <a:t>Erem</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22.5.2023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63843"/>
            <a:ext cx="8975652" cy="4351338"/>
          </a:xfrm>
          <a:prstGeom prst="rect">
            <a:avLst/>
          </a:prstGeom>
        </p:spPr>
        <p:txBody>
          <a:bodyPr/>
          <a:lstStyle/>
          <a:p>
            <a:r>
              <a:rPr lang="de-DE" dirty="0" smtClean="0"/>
              <a:t>After reading data with pandas dataframe, we examine data with counting number of null values for each columns from flightnumber to latitude.</a:t>
            </a:r>
          </a:p>
          <a:p>
            <a:r>
              <a:rPr lang="de-DE" dirty="0" smtClean="0"/>
              <a:t>We count number of launchsites, orbits, occurences of outcome, bad_outcomes and mean of class.</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 Placeholder 2">
            <a:extLst>
              <a:ext uri="{FF2B5EF4-FFF2-40B4-BE49-F238E27FC236}">
                <a16:creationId xmlns:a16="http://schemas.microsoft.com/office/drawing/2014/main" id="{AB0AB2AC-B7E6-6849-9AE9-697369407F8F}"/>
              </a:ext>
            </a:extLst>
          </p:cNvPr>
          <p:cNvSpPr txBox="1">
            <a:spLocks/>
          </p:cNvSpPr>
          <p:nvPr/>
        </p:nvSpPr>
        <p:spPr>
          <a:xfrm>
            <a:off x="660100" y="5991806"/>
            <a:ext cx="11103532" cy="564078"/>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https://github.com/cuneyterem8/certificate_projects/blob/main/ibm_data_science/11_applied_ds_capstone_project/3_labs-jupyter-spacex-data_wrangling_jupyterlite.jupyterlite.ipynb</a:t>
            </a:r>
          </a:p>
        </p:txBody>
      </p:sp>
      <p:graphicFrame>
        <p:nvGraphicFramePr>
          <p:cNvPr id="3" name="Table 2"/>
          <p:cNvGraphicFramePr>
            <a:graphicFrameLocks noGrp="1"/>
          </p:cNvGraphicFramePr>
          <p:nvPr>
            <p:extLst>
              <p:ext uri="{D42A27DB-BD31-4B8C-83A1-F6EECF244321}">
                <p14:modId xmlns:p14="http://schemas.microsoft.com/office/powerpoint/2010/main" val="815495802"/>
              </p:ext>
            </p:extLst>
          </p:nvPr>
        </p:nvGraphicFramePr>
        <p:xfrm>
          <a:off x="528077" y="4090087"/>
          <a:ext cx="11235555" cy="1467407"/>
        </p:xfrm>
        <a:graphic>
          <a:graphicData uri="http://schemas.openxmlformats.org/drawingml/2006/table">
            <a:tbl>
              <a:tblPr/>
              <a:tblGrid>
                <a:gridCol w="591345">
                  <a:extLst>
                    <a:ext uri="{9D8B030D-6E8A-4147-A177-3AD203B41FA5}">
                      <a16:colId xmlns:a16="http://schemas.microsoft.com/office/drawing/2014/main" val="1612057214"/>
                    </a:ext>
                  </a:extLst>
                </a:gridCol>
                <a:gridCol w="591345">
                  <a:extLst>
                    <a:ext uri="{9D8B030D-6E8A-4147-A177-3AD203B41FA5}">
                      <a16:colId xmlns:a16="http://schemas.microsoft.com/office/drawing/2014/main" val="4153234752"/>
                    </a:ext>
                  </a:extLst>
                </a:gridCol>
                <a:gridCol w="591345">
                  <a:extLst>
                    <a:ext uri="{9D8B030D-6E8A-4147-A177-3AD203B41FA5}">
                      <a16:colId xmlns:a16="http://schemas.microsoft.com/office/drawing/2014/main" val="3875656335"/>
                    </a:ext>
                  </a:extLst>
                </a:gridCol>
                <a:gridCol w="591345">
                  <a:extLst>
                    <a:ext uri="{9D8B030D-6E8A-4147-A177-3AD203B41FA5}">
                      <a16:colId xmlns:a16="http://schemas.microsoft.com/office/drawing/2014/main" val="1133960699"/>
                    </a:ext>
                  </a:extLst>
                </a:gridCol>
                <a:gridCol w="591345">
                  <a:extLst>
                    <a:ext uri="{9D8B030D-6E8A-4147-A177-3AD203B41FA5}">
                      <a16:colId xmlns:a16="http://schemas.microsoft.com/office/drawing/2014/main" val="2889887467"/>
                    </a:ext>
                  </a:extLst>
                </a:gridCol>
                <a:gridCol w="591345">
                  <a:extLst>
                    <a:ext uri="{9D8B030D-6E8A-4147-A177-3AD203B41FA5}">
                      <a16:colId xmlns:a16="http://schemas.microsoft.com/office/drawing/2014/main" val="3899039598"/>
                    </a:ext>
                  </a:extLst>
                </a:gridCol>
                <a:gridCol w="591345">
                  <a:extLst>
                    <a:ext uri="{9D8B030D-6E8A-4147-A177-3AD203B41FA5}">
                      <a16:colId xmlns:a16="http://schemas.microsoft.com/office/drawing/2014/main" val="3627773108"/>
                    </a:ext>
                  </a:extLst>
                </a:gridCol>
                <a:gridCol w="591345">
                  <a:extLst>
                    <a:ext uri="{9D8B030D-6E8A-4147-A177-3AD203B41FA5}">
                      <a16:colId xmlns:a16="http://schemas.microsoft.com/office/drawing/2014/main" val="961656288"/>
                    </a:ext>
                  </a:extLst>
                </a:gridCol>
                <a:gridCol w="591345">
                  <a:extLst>
                    <a:ext uri="{9D8B030D-6E8A-4147-A177-3AD203B41FA5}">
                      <a16:colId xmlns:a16="http://schemas.microsoft.com/office/drawing/2014/main" val="435214055"/>
                    </a:ext>
                  </a:extLst>
                </a:gridCol>
                <a:gridCol w="591345">
                  <a:extLst>
                    <a:ext uri="{9D8B030D-6E8A-4147-A177-3AD203B41FA5}">
                      <a16:colId xmlns:a16="http://schemas.microsoft.com/office/drawing/2014/main" val="2191047920"/>
                    </a:ext>
                  </a:extLst>
                </a:gridCol>
                <a:gridCol w="591345">
                  <a:extLst>
                    <a:ext uri="{9D8B030D-6E8A-4147-A177-3AD203B41FA5}">
                      <a16:colId xmlns:a16="http://schemas.microsoft.com/office/drawing/2014/main" val="1240725980"/>
                    </a:ext>
                  </a:extLst>
                </a:gridCol>
                <a:gridCol w="591345">
                  <a:extLst>
                    <a:ext uri="{9D8B030D-6E8A-4147-A177-3AD203B41FA5}">
                      <a16:colId xmlns:a16="http://schemas.microsoft.com/office/drawing/2014/main" val="4116065989"/>
                    </a:ext>
                  </a:extLst>
                </a:gridCol>
                <a:gridCol w="591345">
                  <a:extLst>
                    <a:ext uri="{9D8B030D-6E8A-4147-A177-3AD203B41FA5}">
                      <a16:colId xmlns:a16="http://schemas.microsoft.com/office/drawing/2014/main" val="4119161562"/>
                    </a:ext>
                  </a:extLst>
                </a:gridCol>
                <a:gridCol w="591345">
                  <a:extLst>
                    <a:ext uri="{9D8B030D-6E8A-4147-A177-3AD203B41FA5}">
                      <a16:colId xmlns:a16="http://schemas.microsoft.com/office/drawing/2014/main" val="3133563503"/>
                    </a:ext>
                  </a:extLst>
                </a:gridCol>
                <a:gridCol w="591345">
                  <a:extLst>
                    <a:ext uri="{9D8B030D-6E8A-4147-A177-3AD203B41FA5}">
                      <a16:colId xmlns:a16="http://schemas.microsoft.com/office/drawing/2014/main" val="3606149923"/>
                    </a:ext>
                  </a:extLst>
                </a:gridCol>
                <a:gridCol w="591345">
                  <a:extLst>
                    <a:ext uri="{9D8B030D-6E8A-4147-A177-3AD203B41FA5}">
                      <a16:colId xmlns:a16="http://schemas.microsoft.com/office/drawing/2014/main" val="725794375"/>
                    </a:ext>
                  </a:extLst>
                </a:gridCol>
                <a:gridCol w="591345">
                  <a:extLst>
                    <a:ext uri="{9D8B030D-6E8A-4147-A177-3AD203B41FA5}">
                      <a16:colId xmlns:a16="http://schemas.microsoft.com/office/drawing/2014/main" val="3522000812"/>
                    </a:ext>
                  </a:extLst>
                </a:gridCol>
                <a:gridCol w="591345">
                  <a:extLst>
                    <a:ext uri="{9D8B030D-6E8A-4147-A177-3AD203B41FA5}">
                      <a16:colId xmlns:a16="http://schemas.microsoft.com/office/drawing/2014/main" val="1177662775"/>
                    </a:ext>
                  </a:extLst>
                </a:gridCol>
                <a:gridCol w="591345">
                  <a:extLst>
                    <a:ext uri="{9D8B030D-6E8A-4147-A177-3AD203B41FA5}">
                      <a16:colId xmlns:a16="http://schemas.microsoft.com/office/drawing/2014/main" val="3814293146"/>
                    </a:ext>
                  </a:extLst>
                </a:gridCol>
              </a:tblGrid>
              <a:tr h="827327">
                <a:tc>
                  <a:txBody>
                    <a:bodyPr/>
                    <a:lstStyle/>
                    <a:p>
                      <a:pPr algn="r" fontAlgn="ctr"/>
                      <a:r>
                        <a:rPr lang="en-US" sz="1200" b="1" dirty="0" err="1">
                          <a:solidFill>
                            <a:schemeClr val="bg1"/>
                          </a:solidFill>
                          <a:effectLst/>
                        </a:rPr>
                        <a:t>FlightNumber</a:t>
                      </a:r>
                      <a:endParaRPr lang="en-US" sz="1200" b="1" dirty="0">
                        <a:solidFill>
                          <a:schemeClr val="bg1"/>
                        </a:solidFill>
                        <a:effectLst/>
                      </a:endParaRPr>
                    </a:p>
                  </a:txBody>
                  <a:tcPr anchor="ctr">
                    <a:lnL>
                      <a:noFill/>
                    </a:lnL>
                    <a:lnR>
                      <a:noFill/>
                    </a:lnR>
                    <a:lnT>
                      <a:noFill/>
                    </a:lnT>
                    <a:lnB>
                      <a:noFill/>
                    </a:lnB>
                    <a:solidFill>
                      <a:srgbClr val="111111"/>
                    </a:solidFill>
                  </a:tcPr>
                </a:tc>
                <a:tc>
                  <a:txBody>
                    <a:bodyPr/>
                    <a:lstStyle/>
                    <a:p>
                      <a:pPr algn="r" fontAlgn="ctr"/>
                      <a:r>
                        <a:rPr lang="en-US" sz="1200" b="1" dirty="0">
                          <a:solidFill>
                            <a:schemeClr val="bg1"/>
                          </a:solidFill>
                          <a:effectLst/>
                        </a:rPr>
                        <a:t>Date</a:t>
                      </a:r>
                    </a:p>
                  </a:txBody>
                  <a:tcPr anchor="ctr">
                    <a:lnL>
                      <a:noFill/>
                    </a:lnL>
                    <a:lnR>
                      <a:noFill/>
                    </a:lnR>
                    <a:lnT>
                      <a:noFill/>
                    </a:lnT>
                    <a:lnB>
                      <a:noFill/>
                    </a:lnB>
                    <a:solidFill>
                      <a:srgbClr val="111111"/>
                    </a:solidFill>
                  </a:tcPr>
                </a:tc>
                <a:tc>
                  <a:txBody>
                    <a:bodyPr/>
                    <a:lstStyle/>
                    <a:p>
                      <a:pPr algn="r" fontAlgn="ctr"/>
                      <a:r>
                        <a:rPr lang="en-US" sz="1200" b="1" dirty="0" err="1">
                          <a:solidFill>
                            <a:schemeClr val="bg1"/>
                          </a:solidFill>
                          <a:effectLst/>
                        </a:rPr>
                        <a:t>BoosterVersion</a:t>
                      </a:r>
                      <a:endParaRPr lang="en-US" sz="1200" b="1" dirty="0">
                        <a:solidFill>
                          <a:schemeClr val="bg1"/>
                        </a:solidFill>
                        <a:effectLst/>
                      </a:endParaRPr>
                    </a:p>
                  </a:txBody>
                  <a:tcPr anchor="ctr">
                    <a:lnL>
                      <a:noFill/>
                    </a:lnL>
                    <a:lnR>
                      <a:noFill/>
                    </a:lnR>
                    <a:lnT>
                      <a:noFill/>
                    </a:lnT>
                    <a:lnB>
                      <a:noFill/>
                    </a:lnB>
                    <a:solidFill>
                      <a:srgbClr val="111111"/>
                    </a:solidFill>
                  </a:tcPr>
                </a:tc>
                <a:tc>
                  <a:txBody>
                    <a:bodyPr/>
                    <a:lstStyle/>
                    <a:p>
                      <a:pPr algn="r" fontAlgn="ctr"/>
                      <a:r>
                        <a:rPr lang="en-US" sz="1200" b="1" dirty="0" err="1">
                          <a:solidFill>
                            <a:schemeClr val="bg1"/>
                          </a:solidFill>
                          <a:effectLst/>
                        </a:rPr>
                        <a:t>PayloadMass</a:t>
                      </a:r>
                      <a:endParaRPr lang="en-US" sz="1200" b="1" dirty="0">
                        <a:solidFill>
                          <a:schemeClr val="bg1"/>
                        </a:solidFill>
                        <a:effectLst/>
                      </a:endParaRPr>
                    </a:p>
                  </a:txBody>
                  <a:tcPr anchor="ctr">
                    <a:lnL>
                      <a:noFill/>
                    </a:lnL>
                    <a:lnR>
                      <a:noFill/>
                    </a:lnR>
                    <a:lnT>
                      <a:noFill/>
                    </a:lnT>
                    <a:lnB>
                      <a:noFill/>
                    </a:lnB>
                    <a:solidFill>
                      <a:srgbClr val="111111"/>
                    </a:solidFill>
                  </a:tcPr>
                </a:tc>
                <a:tc>
                  <a:txBody>
                    <a:bodyPr/>
                    <a:lstStyle/>
                    <a:p>
                      <a:pPr algn="r" fontAlgn="ctr"/>
                      <a:r>
                        <a:rPr lang="en-US" sz="1200" b="1" dirty="0">
                          <a:solidFill>
                            <a:schemeClr val="bg1"/>
                          </a:solidFill>
                          <a:effectLst/>
                        </a:rPr>
                        <a:t>Orbit</a:t>
                      </a:r>
                    </a:p>
                  </a:txBody>
                  <a:tcPr anchor="ctr">
                    <a:lnL>
                      <a:noFill/>
                    </a:lnL>
                    <a:lnR>
                      <a:noFill/>
                    </a:lnR>
                    <a:lnT>
                      <a:noFill/>
                    </a:lnT>
                    <a:lnB>
                      <a:noFill/>
                    </a:lnB>
                    <a:solidFill>
                      <a:srgbClr val="111111"/>
                    </a:solidFill>
                  </a:tcPr>
                </a:tc>
                <a:tc>
                  <a:txBody>
                    <a:bodyPr/>
                    <a:lstStyle/>
                    <a:p>
                      <a:pPr algn="r" fontAlgn="ctr"/>
                      <a:r>
                        <a:rPr lang="en-US" sz="1200" b="1" dirty="0" err="1">
                          <a:solidFill>
                            <a:schemeClr val="bg1"/>
                          </a:solidFill>
                          <a:effectLst/>
                        </a:rPr>
                        <a:t>LaunchSite</a:t>
                      </a:r>
                      <a:endParaRPr lang="en-US" sz="1200" b="1" dirty="0">
                        <a:solidFill>
                          <a:schemeClr val="bg1"/>
                        </a:solidFill>
                        <a:effectLst/>
                      </a:endParaRPr>
                    </a:p>
                  </a:txBody>
                  <a:tcPr anchor="ctr">
                    <a:lnL>
                      <a:noFill/>
                    </a:lnL>
                    <a:lnR>
                      <a:noFill/>
                    </a:lnR>
                    <a:lnT>
                      <a:noFill/>
                    </a:lnT>
                    <a:lnB>
                      <a:noFill/>
                    </a:lnB>
                    <a:solidFill>
                      <a:srgbClr val="111111"/>
                    </a:solidFill>
                  </a:tcPr>
                </a:tc>
                <a:tc>
                  <a:txBody>
                    <a:bodyPr/>
                    <a:lstStyle/>
                    <a:p>
                      <a:pPr algn="r" fontAlgn="ctr"/>
                      <a:r>
                        <a:rPr lang="en-US" sz="1200" b="1" dirty="0">
                          <a:solidFill>
                            <a:schemeClr val="bg1"/>
                          </a:solidFill>
                          <a:effectLst/>
                        </a:rPr>
                        <a:t>Outcome</a:t>
                      </a:r>
                    </a:p>
                  </a:txBody>
                  <a:tcPr anchor="ctr">
                    <a:lnL>
                      <a:noFill/>
                    </a:lnL>
                    <a:lnR>
                      <a:noFill/>
                    </a:lnR>
                    <a:lnT>
                      <a:noFill/>
                    </a:lnT>
                    <a:lnB>
                      <a:noFill/>
                    </a:lnB>
                    <a:solidFill>
                      <a:srgbClr val="111111"/>
                    </a:solidFill>
                  </a:tcPr>
                </a:tc>
                <a:tc>
                  <a:txBody>
                    <a:bodyPr/>
                    <a:lstStyle/>
                    <a:p>
                      <a:pPr algn="r" fontAlgn="ctr"/>
                      <a:r>
                        <a:rPr lang="en-US" sz="1200" b="1" dirty="0">
                          <a:solidFill>
                            <a:schemeClr val="bg1"/>
                          </a:solidFill>
                          <a:effectLst/>
                        </a:rPr>
                        <a:t>Flights</a:t>
                      </a:r>
                    </a:p>
                  </a:txBody>
                  <a:tcPr anchor="ctr">
                    <a:lnL>
                      <a:noFill/>
                    </a:lnL>
                    <a:lnR>
                      <a:noFill/>
                    </a:lnR>
                    <a:lnT>
                      <a:noFill/>
                    </a:lnT>
                    <a:lnB>
                      <a:noFill/>
                    </a:lnB>
                    <a:solidFill>
                      <a:srgbClr val="111111"/>
                    </a:solidFill>
                  </a:tcPr>
                </a:tc>
                <a:tc>
                  <a:txBody>
                    <a:bodyPr/>
                    <a:lstStyle/>
                    <a:p>
                      <a:pPr algn="r" fontAlgn="ctr"/>
                      <a:r>
                        <a:rPr lang="en-US" sz="1200" b="1" dirty="0" err="1">
                          <a:solidFill>
                            <a:schemeClr val="bg1"/>
                          </a:solidFill>
                          <a:effectLst/>
                        </a:rPr>
                        <a:t>GridFins</a:t>
                      </a:r>
                      <a:endParaRPr lang="en-US" sz="1200" b="1" dirty="0">
                        <a:solidFill>
                          <a:schemeClr val="bg1"/>
                        </a:solidFill>
                        <a:effectLst/>
                      </a:endParaRPr>
                    </a:p>
                  </a:txBody>
                  <a:tcPr anchor="ctr">
                    <a:lnL>
                      <a:noFill/>
                    </a:lnL>
                    <a:lnR>
                      <a:noFill/>
                    </a:lnR>
                    <a:lnT>
                      <a:noFill/>
                    </a:lnT>
                    <a:lnB>
                      <a:noFill/>
                    </a:lnB>
                    <a:solidFill>
                      <a:srgbClr val="111111"/>
                    </a:solidFill>
                  </a:tcPr>
                </a:tc>
                <a:tc>
                  <a:txBody>
                    <a:bodyPr/>
                    <a:lstStyle/>
                    <a:p>
                      <a:pPr algn="r" fontAlgn="ctr"/>
                      <a:r>
                        <a:rPr lang="en-US" sz="1200" b="1" dirty="0">
                          <a:solidFill>
                            <a:schemeClr val="bg1"/>
                          </a:solidFill>
                          <a:effectLst/>
                        </a:rPr>
                        <a:t>Reused</a:t>
                      </a:r>
                    </a:p>
                  </a:txBody>
                  <a:tcPr anchor="ctr">
                    <a:lnL>
                      <a:noFill/>
                    </a:lnL>
                    <a:lnR>
                      <a:noFill/>
                    </a:lnR>
                    <a:lnT>
                      <a:noFill/>
                    </a:lnT>
                    <a:lnB>
                      <a:noFill/>
                    </a:lnB>
                    <a:solidFill>
                      <a:srgbClr val="111111"/>
                    </a:solidFill>
                  </a:tcPr>
                </a:tc>
                <a:tc>
                  <a:txBody>
                    <a:bodyPr/>
                    <a:lstStyle/>
                    <a:p>
                      <a:pPr algn="r" fontAlgn="ctr"/>
                      <a:r>
                        <a:rPr lang="en-US" sz="1200" b="1" dirty="0">
                          <a:solidFill>
                            <a:schemeClr val="bg1"/>
                          </a:solidFill>
                          <a:effectLst/>
                        </a:rPr>
                        <a:t>Legs</a:t>
                      </a:r>
                    </a:p>
                  </a:txBody>
                  <a:tcPr anchor="ctr">
                    <a:lnL>
                      <a:noFill/>
                    </a:lnL>
                    <a:lnR>
                      <a:noFill/>
                    </a:lnR>
                    <a:lnT>
                      <a:noFill/>
                    </a:lnT>
                    <a:lnB>
                      <a:noFill/>
                    </a:lnB>
                    <a:solidFill>
                      <a:srgbClr val="111111"/>
                    </a:solidFill>
                  </a:tcPr>
                </a:tc>
                <a:tc>
                  <a:txBody>
                    <a:bodyPr/>
                    <a:lstStyle/>
                    <a:p>
                      <a:pPr algn="r" fontAlgn="ctr"/>
                      <a:r>
                        <a:rPr lang="en-US" sz="1200" b="1" dirty="0" err="1">
                          <a:solidFill>
                            <a:schemeClr val="bg1"/>
                          </a:solidFill>
                          <a:effectLst/>
                        </a:rPr>
                        <a:t>LandingPad</a:t>
                      </a:r>
                      <a:endParaRPr lang="en-US" sz="1200" b="1" dirty="0">
                        <a:solidFill>
                          <a:schemeClr val="bg1"/>
                        </a:solidFill>
                        <a:effectLst/>
                      </a:endParaRPr>
                    </a:p>
                  </a:txBody>
                  <a:tcPr anchor="ctr">
                    <a:lnL>
                      <a:noFill/>
                    </a:lnL>
                    <a:lnR>
                      <a:noFill/>
                    </a:lnR>
                    <a:lnT>
                      <a:noFill/>
                    </a:lnT>
                    <a:lnB>
                      <a:noFill/>
                    </a:lnB>
                    <a:solidFill>
                      <a:srgbClr val="111111"/>
                    </a:solidFill>
                  </a:tcPr>
                </a:tc>
                <a:tc>
                  <a:txBody>
                    <a:bodyPr/>
                    <a:lstStyle/>
                    <a:p>
                      <a:pPr algn="r" fontAlgn="ctr"/>
                      <a:r>
                        <a:rPr lang="en-US" sz="1200" b="1" dirty="0">
                          <a:solidFill>
                            <a:schemeClr val="bg1"/>
                          </a:solidFill>
                          <a:effectLst/>
                        </a:rPr>
                        <a:t>Block</a:t>
                      </a:r>
                    </a:p>
                  </a:txBody>
                  <a:tcPr anchor="ctr">
                    <a:lnL>
                      <a:noFill/>
                    </a:lnL>
                    <a:lnR>
                      <a:noFill/>
                    </a:lnR>
                    <a:lnT>
                      <a:noFill/>
                    </a:lnT>
                    <a:lnB>
                      <a:noFill/>
                    </a:lnB>
                    <a:solidFill>
                      <a:srgbClr val="111111"/>
                    </a:solidFill>
                  </a:tcPr>
                </a:tc>
                <a:tc>
                  <a:txBody>
                    <a:bodyPr/>
                    <a:lstStyle/>
                    <a:p>
                      <a:pPr algn="r" fontAlgn="ctr"/>
                      <a:r>
                        <a:rPr lang="en-US" sz="1200" b="1" dirty="0" err="1">
                          <a:solidFill>
                            <a:schemeClr val="bg1"/>
                          </a:solidFill>
                          <a:effectLst/>
                        </a:rPr>
                        <a:t>ReusedCount</a:t>
                      </a:r>
                      <a:endParaRPr lang="en-US" sz="1200" b="1" dirty="0">
                        <a:solidFill>
                          <a:schemeClr val="bg1"/>
                        </a:solidFill>
                        <a:effectLst/>
                      </a:endParaRPr>
                    </a:p>
                  </a:txBody>
                  <a:tcPr anchor="ctr">
                    <a:lnL>
                      <a:noFill/>
                    </a:lnL>
                    <a:lnR>
                      <a:noFill/>
                    </a:lnR>
                    <a:lnT>
                      <a:noFill/>
                    </a:lnT>
                    <a:lnB>
                      <a:noFill/>
                    </a:lnB>
                    <a:solidFill>
                      <a:srgbClr val="111111"/>
                    </a:solidFill>
                  </a:tcPr>
                </a:tc>
                <a:tc>
                  <a:txBody>
                    <a:bodyPr/>
                    <a:lstStyle/>
                    <a:p>
                      <a:pPr algn="r" fontAlgn="ctr"/>
                      <a:r>
                        <a:rPr lang="en-US" sz="1200" b="1" dirty="0">
                          <a:solidFill>
                            <a:schemeClr val="bg1"/>
                          </a:solidFill>
                          <a:effectLst/>
                        </a:rPr>
                        <a:t>Serial</a:t>
                      </a:r>
                    </a:p>
                  </a:txBody>
                  <a:tcPr anchor="ctr">
                    <a:lnL>
                      <a:noFill/>
                    </a:lnL>
                    <a:lnR>
                      <a:noFill/>
                    </a:lnR>
                    <a:lnT>
                      <a:noFill/>
                    </a:lnT>
                    <a:lnB>
                      <a:noFill/>
                    </a:lnB>
                    <a:solidFill>
                      <a:srgbClr val="111111"/>
                    </a:solidFill>
                  </a:tcPr>
                </a:tc>
                <a:tc>
                  <a:txBody>
                    <a:bodyPr/>
                    <a:lstStyle/>
                    <a:p>
                      <a:pPr algn="r" fontAlgn="ctr"/>
                      <a:r>
                        <a:rPr lang="en-US" sz="1200" b="1" dirty="0">
                          <a:solidFill>
                            <a:schemeClr val="bg1"/>
                          </a:solidFill>
                          <a:effectLst/>
                        </a:rPr>
                        <a:t>Longitude</a:t>
                      </a:r>
                    </a:p>
                  </a:txBody>
                  <a:tcPr anchor="ctr">
                    <a:lnL>
                      <a:noFill/>
                    </a:lnL>
                    <a:lnR>
                      <a:noFill/>
                    </a:lnR>
                    <a:lnT>
                      <a:noFill/>
                    </a:lnT>
                    <a:lnB>
                      <a:noFill/>
                    </a:lnB>
                    <a:solidFill>
                      <a:srgbClr val="111111"/>
                    </a:solidFill>
                  </a:tcPr>
                </a:tc>
                <a:tc>
                  <a:txBody>
                    <a:bodyPr/>
                    <a:lstStyle/>
                    <a:p>
                      <a:pPr algn="r" fontAlgn="ctr"/>
                      <a:r>
                        <a:rPr lang="en-US" sz="1200" b="1" dirty="0">
                          <a:solidFill>
                            <a:schemeClr val="bg1"/>
                          </a:solidFill>
                          <a:effectLst/>
                        </a:rPr>
                        <a:t>Latitude</a:t>
                      </a:r>
                    </a:p>
                  </a:txBody>
                  <a:tcPr anchor="ctr">
                    <a:lnL>
                      <a:noFill/>
                    </a:lnL>
                    <a:lnR>
                      <a:noFill/>
                    </a:lnR>
                    <a:lnT>
                      <a:noFill/>
                    </a:lnT>
                    <a:lnB>
                      <a:noFill/>
                    </a:lnB>
                    <a:solidFill>
                      <a:srgbClr val="111111"/>
                    </a:solidFill>
                  </a:tcPr>
                </a:tc>
                <a:tc>
                  <a:txBody>
                    <a:bodyPr/>
                    <a:lstStyle/>
                    <a:p>
                      <a:pPr algn="r" fontAlgn="ctr"/>
                      <a:r>
                        <a:rPr lang="en-US" sz="1200" b="1" smtClean="0">
                          <a:solidFill>
                            <a:schemeClr val="bg1"/>
                          </a:solidFill>
                          <a:effectLst/>
                        </a:rPr>
                        <a:t>Class</a:t>
                      </a:r>
                      <a:endParaRPr lang="en-US" sz="1200" b="1" dirty="0">
                        <a:solidFill>
                          <a:schemeClr val="bg1"/>
                        </a:solidFill>
                        <a:effectLst/>
                      </a:endParaRPr>
                    </a:p>
                  </a:txBody>
                  <a:tcPr anchor="ctr">
                    <a:lnL>
                      <a:noFill/>
                    </a:lnL>
                    <a:lnR>
                      <a:noFill/>
                    </a:lnR>
                    <a:lnT>
                      <a:noFill/>
                    </a:lnT>
                    <a:lnB>
                      <a:noFill/>
                    </a:lnB>
                    <a:solidFill>
                      <a:srgbClr val="111111"/>
                    </a:solidFill>
                  </a:tcPr>
                </a:tc>
                <a:tc>
                  <a:txBody>
                    <a:bodyPr/>
                    <a:lstStyle/>
                    <a:p>
                      <a:endParaRPr lang="en-US" sz="1200" dirty="0">
                        <a:solidFill>
                          <a:schemeClr val="bg1"/>
                        </a:solidFill>
                      </a:endParaRPr>
                    </a:p>
                  </a:txBody>
                  <a:tcPr>
                    <a:lnL>
                      <a:noFill/>
                    </a:lnL>
                  </a:tcPr>
                </a:tc>
                <a:extLst>
                  <a:ext uri="{0D108BD9-81ED-4DB2-BD59-A6C34878D82A}">
                    <a16:rowId xmlns:a16="http://schemas.microsoft.com/office/drawing/2014/main" val="1289482531"/>
                  </a:ext>
                </a:extLst>
              </a:tr>
              <a:tr h="639703">
                <a:tc>
                  <a:txBody>
                    <a:bodyPr/>
                    <a:lstStyle/>
                    <a:p>
                      <a:pPr algn="r" fontAlgn="ctr"/>
                      <a:r>
                        <a:rPr lang="en-US" sz="1200" dirty="0">
                          <a:solidFill>
                            <a:schemeClr val="bg1"/>
                          </a:solidFill>
                          <a:effectLst/>
                        </a:rPr>
                        <a:t>1</a:t>
                      </a:r>
                    </a:p>
                  </a:txBody>
                  <a:tcPr anchor="ctr">
                    <a:lnL>
                      <a:noFill/>
                    </a:lnL>
                    <a:lnR>
                      <a:noFill/>
                    </a:lnR>
                    <a:lnT>
                      <a:noFill/>
                    </a:lnT>
                    <a:lnB>
                      <a:noFill/>
                    </a:lnB>
                    <a:solidFill>
                      <a:srgbClr val="111111"/>
                    </a:solidFill>
                  </a:tcPr>
                </a:tc>
                <a:tc>
                  <a:txBody>
                    <a:bodyPr/>
                    <a:lstStyle/>
                    <a:p>
                      <a:pPr algn="r" fontAlgn="ctr"/>
                      <a:r>
                        <a:rPr lang="en-US" sz="1200" dirty="0">
                          <a:solidFill>
                            <a:schemeClr val="bg1"/>
                          </a:solidFill>
                          <a:effectLst/>
                        </a:rPr>
                        <a:t>2010-06-04</a:t>
                      </a:r>
                    </a:p>
                  </a:txBody>
                  <a:tcPr anchor="ctr">
                    <a:lnL>
                      <a:noFill/>
                    </a:lnL>
                    <a:lnR>
                      <a:noFill/>
                    </a:lnR>
                    <a:lnT>
                      <a:noFill/>
                    </a:lnT>
                    <a:lnB>
                      <a:noFill/>
                    </a:lnB>
                    <a:solidFill>
                      <a:srgbClr val="111111"/>
                    </a:solidFill>
                  </a:tcPr>
                </a:tc>
                <a:tc>
                  <a:txBody>
                    <a:bodyPr/>
                    <a:lstStyle/>
                    <a:p>
                      <a:pPr algn="r" fontAlgn="ctr"/>
                      <a:r>
                        <a:rPr lang="en-US" sz="1200" dirty="0">
                          <a:solidFill>
                            <a:schemeClr val="bg1"/>
                          </a:solidFill>
                          <a:effectLst/>
                        </a:rPr>
                        <a:t>Falcon 9</a:t>
                      </a:r>
                    </a:p>
                  </a:txBody>
                  <a:tcPr anchor="ctr">
                    <a:lnL>
                      <a:noFill/>
                    </a:lnL>
                    <a:lnR>
                      <a:noFill/>
                    </a:lnR>
                    <a:lnT>
                      <a:noFill/>
                    </a:lnT>
                    <a:lnB>
                      <a:noFill/>
                    </a:lnB>
                    <a:solidFill>
                      <a:srgbClr val="111111"/>
                    </a:solidFill>
                  </a:tcPr>
                </a:tc>
                <a:tc>
                  <a:txBody>
                    <a:bodyPr/>
                    <a:lstStyle/>
                    <a:p>
                      <a:pPr algn="r" fontAlgn="ctr"/>
                      <a:r>
                        <a:rPr lang="en-US" sz="1200" dirty="0">
                          <a:solidFill>
                            <a:schemeClr val="bg1"/>
                          </a:solidFill>
                          <a:effectLst/>
                        </a:rPr>
                        <a:t>6104.959412</a:t>
                      </a:r>
                    </a:p>
                  </a:txBody>
                  <a:tcPr anchor="ctr">
                    <a:lnL>
                      <a:noFill/>
                    </a:lnL>
                    <a:lnR>
                      <a:noFill/>
                    </a:lnR>
                    <a:lnT>
                      <a:noFill/>
                    </a:lnT>
                    <a:lnB>
                      <a:noFill/>
                    </a:lnB>
                    <a:solidFill>
                      <a:srgbClr val="111111"/>
                    </a:solidFill>
                  </a:tcPr>
                </a:tc>
                <a:tc>
                  <a:txBody>
                    <a:bodyPr/>
                    <a:lstStyle/>
                    <a:p>
                      <a:pPr algn="r" fontAlgn="ctr"/>
                      <a:r>
                        <a:rPr lang="en-US" sz="1200" dirty="0">
                          <a:solidFill>
                            <a:schemeClr val="bg1"/>
                          </a:solidFill>
                          <a:effectLst/>
                        </a:rPr>
                        <a:t>LEO</a:t>
                      </a:r>
                    </a:p>
                  </a:txBody>
                  <a:tcPr anchor="ctr">
                    <a:lnL>
                      <a:noFill/>
                    </a:lnL>
                    <a:lnR>
                      <a:noFill/>
                    </a:lnR>
                    <a:lnT>
                      <a:noFill/>
                    </a:lnT>
                    <a:lnB>
                      <a:noFill/>
                    </a:lnB>
                    <a:solidFill>
                      <a:srgbClr val="111111"/>
                    </a:solidFill>
                  </a:tcPr>
                </a:tc>
                <a:tc>
                  <a:txBody>
                    <a:bodyPr/>
                    <a:lstStyle/>
                    <a:p>
                      <a:pPr algn="r" fontAlgn="ctr"/>
                      <a:r>
                        <a:rPr lang="en-US" sz="1200" dirty="0">
                          <a:solidFill>
                            <a:schemeClr val="bg1"/>
                          </a:solidFill>
                          <a:effectLst/>
                        </a:rPr>
                        <a:t>CCAFS SLC 40</a:t>
                      </a:r>
                    </a:p>
                  </a:txBody>
                  <a:tcPr anchor="ctr">
                    <a:lnL>
                      <a:noFill/>
                    </a:lnL>
                    <a:lnR>
                      <a:noFill/>
                    </a:lnR>
                    <a:lnT>
                      <a:noFill/>
                    </a:lnT>
                    <a:lnB>
                      <a:noFill/>
                    </a:lnB>
                    <a:solidFill>
                      <a:srgbClr val="111111"/>
                    </a:solidFill>
                  </a:tcPr>
                </a:tc>
                <a:tc>
                  <a:txBody>
                    <a:bodyPr/>
                    <a:lstStyle/>
                    <a:p>
                      <a:pPr algn="r" fontAlgn="ctr"/>
                      <a:r>
                        <a:rPr lang="en-US" sz="1200" dirty="0">
                          <a:solidFill>
                            <a:schemeClr val="bg1"/>
                          </a:solidFill>
                          <a:effectLst/>
                        </a:rPr>
                        <a:t>None </a:t>
                      </a:r>
                      <a:r>
                        <a:rPr lang="en-US" sz="1200" dirty="0" err="1">
                          <a:solidFill>
                            <a:schemeClr val="bg1"/>
                          </a:solidFill>
                          <a:effectLst/>
                        </a:rPr>
                        <a:t>None</a:t>
                      </a:r>
                      <a:endParaRPr lang="en-US" sz="1200" dirty="0">
                        <a:solidFill>
                          <a:schemeClr val="bg1"/>
                        </a:solidFill>
                        <a:effectLst/>
                      </a:endParaRPr>
                    </a:p>
                  </a:txBody>
                  <a:tcPr anchor="ctr">
                    <a:lnL>
                      <a:noFill/>
                    </a:lnL>
                    <a:lnR>
                      <a:noFill/>
                    </a:lnR>
                    <a:lnT>
                      <a:noFill/>
                    </a:lnT>
                    <a:lnB>
                      <a:noFill/>
                    </a:lnB>
                    <a:solidFill>
                      <a:srgbClr val="111111"/>
                    </a:solidFill>
                  </a:tcPr>
                </a:tc>
                <a:tc>
                  <a:txBody>
                    <a:bodyPr/>
                    <a:lstStyle/>
                    <a:p>
                      <a:pPr algn="r" fontAlgn="ctr"/>
                      <a:r>
                        <a:rPr lang="en-US" sz="1200" dirty="0">
                          <a:solidFill>
                            <a:schemeClr val="bg1"/>
                          </a:solidFill>
                          <a:effectLst/>
                        </a:rPr>
                        <a:t>1</a:t>
                      </a:r>
                    </a:p>
                  </a:txBody>
                  <a:tcPr anchor="ctr">
                    <a:lnL>
                      <a:noFill/>
                    </a:lnL>
                    <a:lnR>
                      <a:noFill/>
                    </a:lnR>
                    <a:lnT>
                      <a:noFill/>
                    </a:lnT>
                    <a:lnB>
                      <a:noFill/>
                    </a:lnB>
                    <a:solidFill>
                      <a:srgbClr val="111111"/>
                    </a:solidFill>
                  </a:tcPr>
                </a:tc>
                <a:tc>
                  <a:txBody>
                    <a:bodyPr/>
                    <a:lstStyle/>
                    <a:p>
                      <a:pPr algn="r" fontAlgn="ctr"/>
                      <a:r>
                        <a:rPr lang="en-US" sz="1200" dirty="0">
                          <a:solidFill>
                            <a:schemeClr val="bg1"/>
                          </a:solidFill>
                          <a:effectLst/>
                        </a:rPr>
                        <a:t>False</a:t>
                      </a:r>
                    </a:p>
                  </a:txBody>
                  <a:tcPr anchor="ctr">
                    <a:lnL>
                      <a:noFill/>
                    </a:lnL>
                    <a:lnR>
                      <a:noFill/>
                    </a:lnR>
                    <a:lnT>
                      <a:noFill/>
                    </a:lnT>
                    <a:lnB>
                      <a:noFill/>
                    </a:lnB>
                    <a:solidFill>
                      <a:srgbClr val="111111"/>
                    </a:solidFill>
                  </a:tcPr>
                </a:tc>
                <a:tc>
                  <a:txBody>
                    <a:bodyPr/>
                    <a:lstStyle/>
                    <a:p>
                      <a:pPr algn="r" fontAlgn="ctr"/>
                      <a:r>
                        <a:rPr lang="en-US" sz="1200" dirty="0">
                          <a:solidFill>
                            <a:schemeClr val="bg1"/>
                          </a:solidFill>
                          <a:effectLst/>
                        </a:rPr>
                        <a:t>False</a:t>
                      </a:r>
                    </a:p>
                  </a:txBody>
                  <a:tcPr anchor="ctr">
                    <a:lnL>
                      <a:noFill/>
                    </a:lnL>
                    <a:lnR>
                      <a:noFill/>
                    </a:lnR>
                    <a:lnT>
                      <a:noFill/>
                    </a:lnT>
                    <a:lnB>
                      <a:noFill/>
                    </a:lnB>
                    <a:solidFill>
                      <a:srgbClr val="111111"/>
                    </a:solidFill>
                  </a:tcPr>
                </a:tc>
                <a:tc>
                  <a:txBody>
                    <a:bodyPr/>
                    <a:lstStyle/>
                    <a:p>
                      <a:pPr algn="r" fontAlgn="ctr"/>
                      <a:r>
                        <a:rPr lang="en-US" sz="1200" dirty="0">
                          <a:solidFill>
                            <a:schemeClr val="bg1"/>
                          </a:solidFill>
                          <a:effectLst/>
                        </a:rPr>
                        <a:t>False</a:t>
                      </a:r>
                    </a:p>
                  </a:txBody>
                  <a:tcPr anchor="ctr">
                    <a:lnL>
                      <a:noFill/>
                    </a:lnL>
                    <a:lnR>
                      <a:noFill/>
                    </a:lnR>
                    <a:lnT>
                      <a:noFill/>
                    </a:lnT>
                    <a:lnB>
                      <a:noFill/>
                    </a:lnB>
                    <a:solidFill>
                      <a:srgbClr val="111111"/>
                    </a:solidFill>
                  </a:tcPr>
                </a:tc>
                <a:tc>
                  <a:txBody>
                    <a:bodyPr/>
                    <a:lstStyle/>
                    <a:p>
                      <a:pPr algn="r" fontAlgn="ctr"/>
                      <a:r>
                        <a:rPr lang="en-US" sz="1200" dirty="0" err="1">
                          <a:solidFill>
                            <a:schemeClr val="bg1"/>
                          </a:solidFill>
                          <a:effectLst/>
                        </a:rPr>
                        <a:t>NaN</a:t>
                      </a:r>
                      <a:endParaRPr lang="en-US" sz="1200" dirty="0">
                        <a:solidFill>
                          <a:schemeClr val="bg1"/>
                        </a:solidFill>
                        <a:effectLst/>
                      </a:endParaRPr>
                    </a:p>
                  </a:txBody>
                  <a:tcPr anchor="ctr">
                    <a:lnL>
                      <a:noFill/>
                    </a:lnL>
                    <a:lnR>
                      <a:noFill/>
                    </a:lnR>
                    <a:lnT>
                      <a:noFill/>
                    </a:lnT>
                    <a:lnB>
                      <a:noFill/>
                    </a:lnB>
                    <a:solidFill>
                      <a:srgbClr val="111111"/>
                    </a:solidFill>
                  </a:tcPr>
                </a:tc>
                <a:tc>
                  <a:txBody>
                    <a:bodyPr/>
                    <a:lstStyle/>
                    <a:p>
                      <a:pPr algn="r" fontAlgn="ctr"/>
                      <a:r>
                        <a:rPr lang="en-US" sz="1200" dirty="0">
                          <a:solidFill>
                            <a:schemeClr val="bg1"/>
                          </a:solidFill>
                          <a:effectLst/>
                        </a:rPr>
                        <a:t>1.0</a:t>
                      </a:r>
                    </a:p>
                  </a:txBody>
                  <a:tcPr anchor="ctr">
                    <a:lnL>
                      <a:noFill/>
                    </a:lnL>
                    <a:lnR>
                      <a:noFill/>
                    </a:lnR>
                    <a:lnT>
                      <a:noFill/>
                    </a:lnT>
                    <a:lnB>
                      <a:noFill/>
                    </a:lnB>
                    <a:solidFill>
                      <a:srgbClr val="111111"/>
                    </a:solidFill>
                  </a:tcPr>
                </a:tc>
                <a:tc>
                  <a:txBody>
                    <a:bodyPr/>
                    <a:lstStyle/>
                    <a:p>
                      <a:pPr algn="r" fontAlgn="ctr"/>
                      <a:r>
                        <a:rPr lang="en-US" sz="1200" dirty="0">
                          <a:solidFill>
                            <a:schemeClr val="bg1"/>
                          </a:solidFill>
                          <a:effectLst/>
                        </a:rPr>
                        <a:t>0</a:t>
                      </a:r>
                    </a:p>
                  </a:txBody>
                  <a:tcPr anchor="ctr">
                    <a:lnL>
                      <a:noFill/>
                    </a:lnL>
                    <a:lnR>
                      <a:noFill/>
                    </a:lnR>
                    <a:lnT>
                      <a:noFill/>
                    </a:lnT>
                    <a:lnB>
                      <a:noFill/>
                    </a:lnB>
                    <a:solidFill>
                      <a:srgbClr val="111111"/>
                    </a:solidFill>
                  </a:tcPr>
                </a:tc>
                <a:tc>
                  <a:txBody>
                    <a:bodyPr/>
                    <a:lstStyle/>
                    <a:p>
                      <a:pPr algn="r" fontAlgn="ctr"/>
                      <a:r>
                        <a:rPr lang="en-US" sz="1200" dirty="0">
                          <a:solidFill>
                            <a:schemeClr val="bg1"/>
                          </a:solidFill>
                          <a:effectLst/>
                        </a:rPr>
                        <a:t>B0003</a:t>
                      </a:r>
                    </a:p>
                  </a:txBody>
                  <a:tcPr anchor="ctr">
                    <a:lnL>
                      <a:noFill/>
                    </a:lnL>
                    <a:lnR>
                      <a:noFill/>
                    </a:lnR>
                    <a:lnT>
                      <a:noFill/>
                    </a:lnT>
                    <a:lnB>
                      <a:noFill/>
                    </a:lnB>
                    <a:solidFill>
                      <a:srgbClr val="111111"/>
                    </a:solidFill>
                  </a:tcPr>
                </a:tc>
                <a:tc>
                  <a:txBody>
                    <a:bodyPr/>
                    <a:lstStyle/>
                    <a:p>
                      <a:pPr algn="r" fontAlgn="ctr"/>
                      <a:r>
                        <a:rPr lang="en-US" sz="1200" dirty="0">
                          <a:solidFill>
                            <a:schemeClr val="bg1"/>
                          </a:solidFill>
                          <a:effectLst/>
                        </a:rPr>
                        <a:t>-80.577366</a:t>
                      </a:r>
                    </a:p>
                  </a:txBody>
                  <a:tcPr anchor="ctr">
                    <a:lnL>
                      <a:noFill/>
                    </a:lnL>
                    <a:lnR>
                      <a:noFill/>
                    </a:lnR>
                    <a:lnT>
                      <a:noFill/>
                    </a:lnT>
                    <a:lnB>
                      <a:noFill/>
                    </a:lnB>
                    <a:solidFill>
                      <a:srgbClr val="111111"/>
                    </a:solidFill>
                  </a:tcPr>
                </a:tc>
                <a:tc>
                  <a:txBody>
                    <a:bodyPr/>
                    <a:lstStyle/>
                    <a:p>
                      <a:pPr algn="r" fontAlgn="ctr"/>
                      <a:r>
                        <a:rPr lang="en-US" sz="1200" dirty="0">
                          <a:solidFill>
                            <a:schemeClr val="bg1"/>
                          </a:solidFill>
                          <a:effectLst/>
                        </a:rPr>
                        <a:t>28.561857</a:t>
                      </a:r>
                    </a:p>
                  </a:txBody>
                  <a:tcPr anchor="ctr">
                    <a:lnL>
                      <a:noFill/>
                    </a:lnL>
                    <a:lnR>
                      <a:noFill/>
                    </a:lnR>
                    <a:lnT>
                      <a:noFill/>
                    </a:lnT>
                    <a:lnB>
                      <a:noFill/>
                    </a:lnB>
                    <a:solidFill>
                      <a:srgbClr val="111111"/>
                    </a:solidFill>
                  </a:tcPr>
                </a:tc>
                <a:tc>
                  <a:txBody>
                    <a:bodyPr/>
                    <a:lstStyle/>
                    <a:p>
                      <a:pPr algn="r" fontAlgn="ctr"/>
                      <a:r>
                        <a:rPr lang="en-US" sz="1200" dirty="0">
                          <a:solidFill>
                            <a:schemeClr val="bg1"/>
                          </a:solidFill>
                          <a:effectLst/>
                        </a:rPr>
                        <a:t>0</a:t>
                      </a:r>
                    </a:p>
                  </a:txBody>
                  <a:tcPr anchor="ctr">
                    <a:lnL>
                      <a:noFill/>
                    </a:lnL>
                    <a:lnR>
                      <a:noFill/>
                    </a:lnR>
                    <a:lnT>
                      <a:noFill/>
                    </a:lnT>
                    <a:lnB>
                      <a:noFill/>
                    </a:lnB>
                    <a:solidFill>
                      <a:srgbClr val="111111"/>
                    </a:solidFill>
                  </a:tcPr>
                </a:tc>
                <a:tc>
                  <a:txBody>
                    <a:bodyPr/>
                    <a:lstStyle/>
                    <a:p>
                      <a:endParaRPr lang="en-US" dirty="0"/>
                    </a:p>
                  </a:txBody>
                  <a:tcPr anchor="ctr">
                    <a:lnL>
                      <a:noFill/>
                    </a:lnL>
                    <a:lnR>
                      <a:noFill/>
                    </a:lnR>
                    <a:lnB>
                      <a:noFill/>
                    </a:lnB>
                    <a:solidFill>
                      <a:srgbClr val="111111"/>
                    </a:solidFill>
                  </a:tcPr>
                </a:tc>
                <a:extLst>
                  <a:ext uri="{0D108BD9-81ED-4DB2-BD59-A6C34878D82A}">
                    <a16:rowId xmlns:a16="http://schemas.microsoft.com/office/drawing/2014/main" val="1473921578"/>
                  </a:ext>
                </a:extLst>
              </a:tr>
            </a:tbl>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8954" y="1511795"/>
            <a:ext cx="9745589" cy="4351338"/>
          </a:xfrm>
          <a:prstGeom prst="rect">
            <a:avLst/>
          </a:prstGeom>
        </p:spPr>
        <p:txBody>
          <a:bodyPr lIns="91440" tIns="45720" rIns="91440" bIns="45720" anchor="t"/>
          <a:lstStyle/>
          <a:p>
            <a:r>
              <a:rPr lang="de-DE" sz="2400" dirty="0" smtClean="0"/>
              <a:t>To see outcome of the launch, we can catplot flightnumber vs payloadmass</a:t>
            </a:r>
          </a:p>
          <a:p>
            <a:r>
              <a:rPr lang="de-DE" sz="2400" dirty="0" smtClean="0"/>
              <a:t>Ksc-lca-39a and vafb-slc-4e have 77% success rate so when flight number incerases, landing successful rate is also increases</a:t>
            </a:r>
          </a:p>
          <a:p>
            <a:r>
              <a:rPr lang="de-DE" sz="2400" dirty="0" smtClean="0"/>
              <a:t>Catplot for flightnumber vs launchsite is also applicable, if flight number &gt; 40, it is more likely to land successfully</a:t>
            </a:r>
          </a:p>
          <a:p>
            <a:r>
              <a:rPr lang="de-DE" sz="2400" dirty="0" smtClean="0"/>
              <a:t>Catplot for launchsite vs payloadmass, if ccafs-slc-40  have more payload and ksc-lc-39a have less payload, then they are more likely to laúnch succesfully</a:t>
            </a:r>
          </a:p>
          <a:p>
            <a:r>
              <a:rPr lang="de-DE" sz="2400" dirty="0" smtClean="0"/>
              <a:t>Best orbits are es-l1, sso, heo and geo</a:t>
            </a:r>
          </a:p>
          <a:p>
            <a:r>
              <a:rPr lang="de-DE" sz="2400" dirty="0" smtClean="0"/>
              <a:t>Success rate increses over time and have highest point at 2020</a:t>
            </a:r>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 Placeholder 2">
            <a:extLst>
              <a:ext uri="{FF2B5EF4-FFF2-40B4-BE49-F238E27FC236}">
                <a16:creationId xmlns:a16="http://schemas.microsoft.com/office/drawing/2014/main" id="{AB0AB2AC-B7E6-6849-9AE9-697369407F8F}"/>
              </a:ext>
            </a:extLst>
          </p:cNvPr>
          <p:cNvSpPr txBox="1">
            <a:spLocks/>
          </p:cNvSpPr>
          <p:nvPr/>
        </p:nvSpPr>
        <p:spPr>
          <a:xfrm>
            <a:off x="660100" y="5991806"/>
            <a:ext cx="11103532" cy="564078"/>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https://github.com/cuneyterem8/certificate_projects/blob/main/ibm_data_science/11_applied_ds_capstone_project/5_jupyter-labs-eda-dataviz.ipynb.jupyterlite.ipynb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0100" y="1364083"/>
            <a:ext cx="9745589" cy="4351338"/>
          </a:xfrm>
          <a:prstGeom prst="rect">
            <a:avLst/>
          </a:prstGeom>
        </p:spPr>
        <p:txBody>
          <a:bodyPr lIns="91440" tIns="45720" rIns="91440" bIns="45720" anchor="t"/>
          <a:lstStyle/>
          <a:p>
            <a:pPr>
              <a:lnSpc>
                <a:spcPct val="100000"/>
              </a:lnSpc>
              <a:spcBef>
                <a:spcPts val="1400"/>
              </a:spcBef>
            </a:pPr>
            <a:r>
              <a:rPr lang="de-DE" sz="2400" dirty="0">
                <a:solidFill>
                  <a:schemeClr val="accent3">
                    <a:lumMod val="25000"/>
                  </a:schemeClr>
                </a:solidFill>
              </a:rPr>
              <a:t>W</a:t>
            </a:r>
            <a:r>
              <a:rPr lang="de-DE" sz="2400" dirty="0" smtClean="0">
                <a:solidFill>
                  <a:schemeClr val="accent3">
                    <a:lumMod val="25000"/>
                  </a:schemeClr>
                </a:solidFill>
              </a:rPr>
              <a:t>e find distinct launch sites, first 5 cca launch sites (ccafs-lc-40, vafb-slc-4e etc.), total payloadmass (</a:t>
            </a:r>
            <a:r>
              <a:rPr lang="de-DE" sz="2400" dirty="0">
                <a:solidFill>
                  <a:schemeClr val="accent3">
                    <a:lumMod val="25000"/>
                  </a:schemeClr>
                </a:solidFill>
              </a:rPr>
              <a:t>45596 kg</a:t>
            </a:r>
            <a:r>
              <a:rPr lang="de-DE" sz="2400" dirty="0" smtClean="0">
                <a:solidFill>
                  <a:schemeClr val="accent3">
                    <a:lumMod val="25000"/>
                  </a:schemeClr>
                </a:solidFill>
              </a:rPr>
              <a:t>) by nasa and average payloadmass by f9-v1.1 (2534.66).</a:t>
            </a:r>
          </a:p>
          <a:p>
            <a:pPr>
              <a:lnSpc>
                <a:spcPct val="100000"/>
              </a:lnSpc>
              <a:spcBef>
                <a:spcPts val="1400"/>
              </a:spcBef>
            </a:pPr>
            <a:r>
              <a:rPr lang="de-DE" sz="2400" dirty="0" smtClean="0">
                <a:solidFill>
                  <a:schemeClr val="accent3">
                    <a:lumMod val="25000"/>
                  </a:schemeClr>
                </a:solidFill>
              </a:rPr>
              <a:t>In 2014, first landing launch is become successful</a:t>
            </a:r>
            <a:endParaRPr lang="en-US" sz="2400" dirty="0">
              <a:solidFill>
                <a:schemeClr val="accent3">
                  <a:lumMod val="25000"/>
                </a:schemeClr>
              </a:solidFill>
            </a:endParaRPr>
          </a:p>
          <a:p>
            <a:pPr>
              <a:lnSpc>
                <a:spcPct val="100000"/>
              </a:lnSpc>
              <a:spcBef>
                <a:spcPts val="1400"/>
              </a:spcBef>
            </a:pPr>
            <a:r>
              <a:rPr lang="de-DE" sz="2400" dirty="0" smtClean="0"/>
              <a:t>There are four different booster versions which are successful and mass is betwen 4000-6000; f9-ft-b-1022, 1026, 1021.2 and 1031.2</a:t>
            </a:r>
          </a:p>
          <a:p>
            <a:pPr>
              <a:lnSpc>
                <a:spcPct val="100000"/>
              </a:lnSpc>
              <a:spcBef>
                <a:spcPts val="1400"/>
              </a:spcBef>
            </a:pPr>
            <a:r>
              <a:rPr lang="de-DE" sz="2400" dirty="0" smtClean="0"/>
              <a:t>Total succesful mission is 99 + 1 (unclear) and failure is 1</a:t>
            </a:r>
          </a:p>
          <a:p>
            <a:pPr>
              <a:lnSpc>
                <a:spcPct val="100000"/>
              </a:lnSpc>
              <a:spcBef>
                <a:spcPts val="1400"/>
              </a:spcBef>
            </a:pPr>
            <a:r>
              <a:rPr lang="de-DE" sz="2400" dirty="0" smtClean="0"/>
              <a:t>In 4 and 10th months, drone ship failures happened</a:t>
            </a:r>
            <a:endParaRPr lang="en-US" sz="2400" dirty="0"/>
          </a:p>
          <a:p>
            <a:r>
              <a:rPr lang="de-DE" sz="2400" dirty="0" smtClean="0"/>
              <a:t>Between 2010 and 2017, there are many count numbers for success, no attempt etc</a:t>
            </a:r>
            <a:endParaRPr lang="en-US" sz="2400" dirty="0"/>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 Placeholder 2">
            <a:extLst>
              <a:ext uri="{FF2B5EF4-FFF2-40B4-BE49-F238E27FC236}">
                <a16:creationId xmlns:a16="http://schemas.microsoft.com/office/drawing/2014/main" id="{AB0AB2AC-B7E6-6849-9AE9-697369407F8F}"/>
              </a:ext>
            </a:extLst>
          </p:cNvPr>
          <p:cNvSpPr txBox="1">
            <a:spLocks/>
          </p:cNvSpPr>
          <p:nvPr/>
        </p:nvSpPr>
        <p:spPr>
          <a:xfrm>
            <a:off x="660100" y="5991806"/>
            <a:ext cx="11103532" cy="564078"/>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https://github.com/cuneyterem8/certificate_projects/blob/main/ibm_data_science/11_applied_ds_capstone_project/4_jupyter-labs-eda-sql-coursera_sqllite.ipynb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After finding launch sites with longitudes and latitudes, we added circles and folium </a:t>
            </a:r>
            <a:r>
              <a:rPr lang="en-US" sz="2200" dirty="0" err="1" smtClean="0">
                <a:solidFill>
                  <a:schemeClr val="accent3">
                    <a:lumMod val="25000"/>
                  </a:schemeClr>
                </a:solidFill>
                <a:latin typeface="Abadi" panose="020B0604020104020204" pitchFamily="34" charset="0"/>
              </a:rPr>
              <a:t>marken</a:t>
            </a:r>
            <a:r>
              <a:rPr lang="en-US" sz="2200" dirty="0" smtClean="0">
                <a:solidFill>
                  <a:schemeClr val="accent3">
                    <a:lumMod val="25000"/>
                  </a:schemeClr>
                </a:solidFill>
                <a:latin typeface="Abadi" panose="020B0604020104020204" pitchFamily="34" charset="0"/>
              </a:rPr>
              <a:t> to the map on </a:t>
            </a:r>
            <a:r>
              <a:rPr lang="en-US" sz="2200" dirty="0" err="1" smtClean="0">
                <a:solidFill>
                  <a:schemeClr val="accent3">
                    <a:lumMod val="25000"/>
                  </a:schemeClr>
                </a:solidFill>
                <a:latin typeface="Abadi" panose="020B0604020104020204" pitchFamily="34" charset="0"/>
              </a:rPr>
              <a:t>nasa</a:t>
            </a:r>
            <a:r>
              <a:rPr lang="en-US" sz="2200" dirty="0" smtClean="0">
                <a:solidFill>
                  <a:schemeClr val="accent3">
                    <a:lumMod val="25000"/>
                  </a:schemeClr>
                </a:solidFill>
                <a:latin typeface="Abadi" panose="020B0604020104020204" pitchFamily="34" charset="0"/>
              </a:rPr>
              <a:t> coordinates. </a:t>
            </a:r>
          </a:p>
          <a:p>
            <a:pPr>
              <a:lnSpc>
                <a:spcPct val="100000"/>
              </a:lnSpc>
              <a:spcBef>
                <a:spcPts val="1400"/>
              </a:spcBef>
            </a:pPr>
            <a:r>
              <a:rPr lang="de-DE" sz="2200" dirty="0" smtClean="0">
                <a:solidFill>
                  <a:schemeClr val="accent3">
                    <a:lumMod val="25000"/>
                  </a:schemeClr>
                </a:solidFill>
                <a:latin typeface="Abadi" panose="020B0604020104020204" pitchFamily="34" charset="0"/>
              </a:rPr>
              <a:t>We added yellow circle onto houston with circle (radius=1000) and popup</a:t>
            </a:r>
          </a:p>
          <a:p>
            <a:pPr>
              <a:lnSpc>
                <a:spcPct val="100000"/>
              </a:lnSpc>
              <a:spcBef>
                <a:spcPts val="1400"/>
              </a:spcBef>
            </a:pPr>
            <a:r>
              <a:rPr lang="de-DE" sz="2200" dirty="0" smtClean="0">
                <a:solidFill>
                  <a:schemeClr val="accent3">
                    <a:lumMod val="25000"/>
                  </a:schemeClr>
                </a:solidFill>
                <a:latin typeface="Abadi" panose="020B0604020104020204" pitchFamily="34" charset="0"/>
              </a:rPr>
              <a:t>Then we make cluster with red and green marker colors and add onto map</a:t>
            </a:r>
          </a:p>
          <a:p>
            <a:pPr>
              <a:lnSpc>
                <a:spcPct val="100000"/>
              </a:lnSpc>
              <a:spcBef>
                <a:spcPts val="1400"/>
              </a:spcBef>
            </a:pPr>
            <a:r>
              <a:rPr lang="de-DE" sz="2200" dirty="0" smtClean="0">
                <a:solidFill>
                  <a:schemeClr val="accent3">
                    <a:lumMod val="25000"/>
                  </a:schemeClr>
                </a:solidFill>
                <a:latin typeface="Abadi" panose="020B0604020104020204" pitchFamily="34" charset="0"/>
              </a:rPr>
              <a:t>Then we calculated distances between launch sites and closest coastlines by giving coordinates</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 Placeholder 2">
            <a:extLst>
              <a:ext uri="{FF2B5EF4-FFF2-40B4-BE49-F238E27FC236}">
                <a16:creationId xmlns:a16="http://schemas.microsoft.com/office/drawing/2014/main" id="{AB0AB2AC-B7E6-6849-9AE9-697369407F8F}"/>
              </a:ext>
            </a:extLst>
          </p:cNvPr>
          <p:cNvSpPr txBox="1">
            <a:spLocks/>
          </p:cNvSpPr>
          <p:nvPr/>
        </p:nvSpPr>
        <p:spPr>
          <a:xfrm>
            <a:off x="660100" y="5991806"/>
            <a:ext cx="11103532" cy="564078"/>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https://github.com/cuneyterem8/certificate_projects/blob/main/ibm_data_science/11_applied_ds_capstone_project/6_lab_jupyter_launch_site_location.jupyterlite.ipynb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de-DE" dirty="0" smtClean="0"/>
              <a:t>We added drop-down interface with five launchsite names by option menu on top of the screen</a:t>
            </a:r>
          </a:p>
          <a:p>
            <a:r>
              <a:rPr lang="de-DE" dirty="0" smtClean="0"/>
              <a:t>We modified success-pie-chart with total success rate for each class and with selected cites option</a:t>
            </a:r>
          </a:p>
          <a:p>
            <a:r>
              <a:rPr lang="de-DE" dirty="0" smtClean="0"/>
              <a:t>Rangeslider is added with three options from 0 to 10,000 kg</a:t>
            </a:r>
          </a:p>
          <a:p>
            <a:r>
              <a:rPr lang="de-DE" dirty="0" smtClean="0"/>
              <a:t>Scatter chart is created with payloadmass vs class columns for min/max payload capacity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 Placeholder 2">
            <a:extLst>
              <a:ext uri="{FF2B5EF4-FFF2-40B4-BE49-F238E27FC236}">
                <a16:creationId xmlns:a16="http://schemas.microsoft.com/office/drawing/2014/main" id="{AB0AB2AC-B7E6-6849-9AE9-697369407F8F}"/>
              </a:ext>
            </a:extLst>
          </p:cNvPr>
          <p:cNvSpPr txBox="1">
            <a:spLocks/>
          </p:cNvSpPr>
          <p:nvPr/>
        </p:nvSpPr>
        <p:spPr>
          <a:xfrm>
            <a:off x="660100" y="5991806"/>
            <a:ext cx="11103532" cy="564078"/>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https://github.com/cuneyterem8/certificate_projects/blob/main/ibm_data_science/11_applied_ds_capstone_project/7_spacex_dash_app.py</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de-DE" dirty="0" smtClean="0"/>
              <a:t>The independent data (column: class) is assigned to Y and dependent variables are assigned to X</a:t>
            </a:r>
          </a:p>
          <a:p>
            <a:r>
              <a:rPr lang="de-DE" dirty="0" smtClean="0"/>
              <a:t>We used </a:t>
            </a:r>
            <a:r>
              <a:rPr lang="de-DE" dirty="0"/>
              <a:t>standard scaler and </a:t>
            </a:r>
            <a:r>
              <a:rPr lang="de-DE" dirty="0" smtClean="0"/>
              <a:t>transformed</a:t>
            </a:r>
            <a:r>
              <a:rPr lang="de-DE" dirty="0" smtClean="0"/>
              <a:t> each X variable, then splitted train and test data with 0.2 test size and random state 2</a:t>
            </a:r>
          </a:p>
          <a:p>
            <a:r>
              <a:rPr lang="de-DE" dirty="0" smtClean="0"/>
              <a:t>We used four different models with different parameters; these are logistic regression, SVM, decision tree and KNN classifiers. We created confusion matrix for each of them and applied gridsearch to find best parameters for each model. </a:t>
            </a:r>
            <a:endParaRPr lang="de-DE" dirty="0" smtClean="0"/>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 Placeholder 2">
            <a:extLst>
              <a:ext uri="{FF2B5EF4-FFF2-40B4-BE49-F238E27FC236}">
                <a16:creationId xmlns:a16="http://schemas.microsoft.com/office/drawing/2014/main" id="{AB0AB2AC-B7E6-6849-9AE9-697369407F8F}"/>
              </a:ext>
            </a:extLst>
          </p:cNvPr>
          <p:cNvSpPr txBox="1">
            <a:spLocks/>
          </p:cNvSpPr>
          <p:nvPr/>
        </p:nvSpPr>
        <p:spPr>
          <a:xfrm>
            <a:off x="660100" y="5991806"/>
            <a:ext cx="11103532" cy="564078"/>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https://github.com/cuneyterem8/certificate_projects/blob/main/ibm_data_science/11_applied_ds_capstone_project/8_SpaceX_Machine_Learning_Prediction_Part_5.jupyterlite.ipynb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86061"/>
            <a:ext cx="10922507"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best result is decision tree with 87% accuracy score, details can be seen here;</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1869762" y="2067187"/>
            <a:ext cx="9028897" cy="450100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315097"/>
            <a:ext cx="10264573" cy="986849"/>
          </a:xfrm>
          <a:prstGeom prst="rect">
            <a:avLst/>
          </a:prstGeom>
        </p:spPr>
        <p:txBody>
          <a:bodyPr>
            <a:normAutofit/>
          </a:bodyPr>
          <a:lstStyle/>
          <a:p>
            <a:pPr>
              <a:lnSpc>
                <a:spcPct val="100000"/>
              </a:lnSpc>
              <a:spcBef>
                <a:spcPts val="1400"/>
              </a:spcBef>
            </a:pPr>
            <a:r>
              <a:rPr lang="de-DE" sz="2200" dirty="0" smtClean="0">
                <a:solidFill>
                  <a:schemeClr val="accent3">
                    <a:lumMod val="25000"/>
                  </a:schemeClr>
                </a:solidFill>
                <a:latin typeface="Abadi" panose="020B0604020104020204" pitchFamily="34" charset="0"/>
              </a:rPr>
              <a:t>If flight number increases, success rate is also increases for 3 launchsites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 name="Picture 9"/>
          <p:cNvPicPr>
            <a:picLocks noChangeAspect="1"/>
          </p:cNvPicPr>
          <p:nvPr/>
        </p:nvPicPr>
        <p:blipFill>
          <a:blip r:embed="rId4"/>
          <a:stretch>
            <a:fillRect/>
          </a:stretch>
        </p:blipFill>
        <p:spPr>
          <a:xfrm>
            <a:off x="770011" y="1464275"/>
            <a:ext cx="10857698" cy="342265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43011" y="5160409"/>
            <a:ext cx="10931838" cy="877050"/>
          </a:xfrm>
          <a:prstGeom prst="rect">
            <a:avLst/>
          </a:prstGeom>
        </p:spPr>
        <p:txBody>
          <a:bodyPr>
            <a:normAutofit/>
          </a:bodyPr>
          <a:lstStyle/>
          <a:p>
            <a:pPr>
              <a:lnSpc>
                <a:spcPct val="100000"/>
              </a:lnSpc>
              <a:spcBef>
                <a:spcPts val="1400"/>
              </a:spcBef>
            </a:pPr>
            <a:r>
              <a:rPr lang="de-DE" sz="2200" dirty="0" smtClean="0">
                <a:solidFill>
                  <a:schemeClr val="accent3">
                    <a:lumMod val="25000"/>
                  </a:schemeClr>
                </a:solidFill>
                <a:latin typeface="Abadi" panose="020B0604020104020204" pitchFamily="34" charset="0"/>
              </a:rPr>
              <a:t>If launch site is ksc-lc-39a and payload mass is high, then success increases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stretch>
            <a:fillRect/>
          </a:stretch>
        </p:blipFill>
        <p:spPr>
          <a:xfrm>
            <a:off x="380773" y="1266558"/>
            <a:ext cx="11294076" cy="355887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5575066"/>
            <a:ext cx="10515600" cy="852145"/>
          </a:xfrm>
          <a:prstGeom prst="rect">
            <a:avLst/>
          </a:prstGeom>
        </p:spPr>
        <p:txBody>
          <a:bodyPr>
            <a:normAutofit/>
          </a:bodyPr>
          <a:lstStyle/>
          <a:p>
            <a:pPr>
              <a:lnSpc>
                <a:spcPct val="100000"/>
              </a:lnSpc>
              <a:spcBef>
                <a:spcPts val="1400"/>
              </a:spcBef>
            </a:pPr>
            <a:r>
              <a:rPr lang="de-DE" sz="2200" dirty="0" smtClean="0">
                <a:solidFill>
                  <a:schemeClr val="accent3">
                    <a:lumMod val="25000"/>
                  </a:schemeClr>
                </a:solidFill>
                <a:latin typeface="Abadi" panose="020B0604020104020204" pitchFamily="34" charset="0"/>
              </a:rPr>
              <a:t>Most successful orbits are as-l1, ssc, heo and geo with their types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770012" y="1365412"/>
            <a:ext cx="10375784" cy="387152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8801" y="5435559"/>
            <a:ext cx="10375784" cy="839787"/>
          </a:xfrm>
          <a:prstGeom prst="rect">
            <a:avLst/>
          </a:prstGeom>
        </p:spPr>
        <p:txBody>
          <a:bodyPr>
            <a:normAutofit/>
          </a:bodyPr>
          <a:lstStyle/>
          <a:p>
            <a:pPr>
              <a:lnSpc>
                <a:spcPct val="100000"/>
              </a:lnSpc>
              <a:spcBef>
                <a:spcPts val="1400"/>
              </a:spcBef>
            </a:pPr>
            <a:r>
              <a:rPr lang="de-DE" sz="2200" dirty="0" smtClean="0">
                <a:solidFill>
                  <a:schemeClr val="accent3">
                    <a:lumMod val="25000"/>
                  </a:schemeClr>
                </a:solidFill>
                <a:latin typeface="Abadi" panose="020B0604020104020204" pitchFamily="34" charset="0"/>
              </a:rPr>
              <a:t>Overall, if flight number increases, success rate increases for different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205492" y="1423681"/>
            <a:ext cx="11558140" cy="371687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31346" y="4523037"/>
            <a:ext cx="11296362" cy="1358779"/>
          </a:xfrm>
          <a:prstGeom prst="rect">
            <a:avLst/>
          </a:prstGeom>
        </p:spPr>
        <p:txBody>
          <a:bodyPr>
            <a:normAutofit lnSpcReduction="10000"/>
          </a:bodyPr>
          <a:lstStyle/>
          <a:p>
            <a:pPr>
              <a:lnSpc>
                <a:spcPct val="100000"/>
              </a:lnSpc>
              <a:spcBef>
                <a:spcPts val="1400"/>
              </a:spcBef>
            </a:pPr>
            <a:r>
              <a:rPr lang="de-DE" sz="2200" dirty="0" smtClean="0">
                <a:solidFill>
                  <a:schemeClr val="accent3">
                    <a:lumMod val="25000"/>
                  </a:schemeClr>
                </a:solidFill>
                <a:latin typeface="Abadi" panose="020B0604020104020204" pitchFamily="34" charset="0"/>
              </a:rPr>
              <a:t>Geo: it does not changefor payload</a:t>
            </a:r>
          </a:p>
          <a:p>
            <a:pPr>
              <a:lnSpc>
                <a:spcPct val="100000"/>
              </a:lnSpc>
              <a:spcBef>
                <a:spcPts val="1400"/>
              </a:spcBef>
            </a:pPr>
            <a:r>
              <a:rPr lang="de-DE" sz="2200" dirty="0" smtClean="0">
                <a:solidFill>
                  <a:schemeClr val="accent3">
                    <a:lumMod val="25000"/>
                  </a:schemeClr>
                </a:solidFill>
                <a:latin typeface="Abadi" panose="020B0604020104020204" pitchFamily="34" charset="0"/>
              </a:rPr>
              <a:t>Sso, heo, leo, iss: mostly successful for each payload</a:t>
            </a:r>
          </a:p>
          <a:p>
            <a:pPr>
              <a:lnSpc>
                <a:spcPct val="100000"/>
              </a:lnSpc>
              <a:spcBef>
                <a:spcPts val="1400"/>
              </a:spcBef>
            </a:pPr>
            <a:r>
              <a:rPr lang="de-DE" sz="2200" dirty="0" smtClean="0">
                <a:solidFill>
                  <a:schemeClr val="accent3">
                    <a:lumMod val="25000"/>
                  </a:schemeClr>
                </a:solidFill>
                <a:latin typeface="Abadi" panose="020B0604020104020204" pitchFamily="34" charset="0"/>
              </a:rPr>
              <a:t>Meo, so: if payload increases, success rate decreases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331346" y="1554146"/>
            <a:ext cx="11392930" cy="272580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372703"/>
            <a:ext cx="10252216" cy="818031"/>
          </a:xfrm>
          <a:prstGeom prst="rect">
            <a:avLst/>
          </a:prstGeom>
        </p:spPr>
        <p:txBody>
          <a:bodyPr>
            <a:normAutofit/>
          </a:bodyPr>
          <a:lstStyle/>
          <a:p>
            <a:pPr>
              <a:lnSpc>
                <a:spcPct val="100000"/>
              </a:lnSpc>
              <a:spcBef>
                <a:spcPts val="1400"/>
              </a:spcBef>
            </a:pPr>
            <a:r>
              <a:rPr lang="de-DE" sz="2200" dirty="0" smtClean="0">
                <a:solidFill>
                  <a:schemeClr val="accent3">
                    <a:lumMod val="25000"/>
                  </a:schemeClr>
                </a:solidFill>
                <a:latin typeface="Abadi" panose="020B0604020104020204" pitchFamily="34" charset="0"/>
              </a:rPr>
              <a:t>It can be clearly seen that success rate increases over time, only exception is year 2018 and small decrease in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407774" y="1443560"/>
            <a:ext cx="11360658" cy="357328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78627"/>
            <a:ext cx="9745589" cy="1098336"/>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There are four distinct launch names as written above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stretch>
            <a:fillRect/>
          </a:stretch>
        </p:blipFill>
        <p:spPr>
          <a:xfrm>
            <a:off x="2463221" y="1624081"/>
            <a:ext cx="6359166" cy="311867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2238" y="1423641"/>
            <a:ext cx="1713698" cy="4773164"/>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CCA like </a:t>
            </a:r>
            <a:r>
              <a:rPr lang="en-US" sz="2200" dirty="0" err="1" smtClean="0">
                <a:solidFill>
                  <a:schemeClr val="accent3">
                    <a:lumMod val="25000"/>
                  </a:schemeClr>
                </a:solidFill>
                <a:latin typeface="Abadi" panose="020B0604020104020204" pitchFamily="34" charset="0"/>
              </a:rPr>
              <a:t>launchsites</a:t>
            </a:r>
            <a:r>
              <a:rPr lang="en-US" sz="2200" dirty="0" smtClean="0">
                <a:solidFill>
                  <a:schemeClr val="accent3">
                    <a:lumMod val="25000"/>
                  </a:schemeClr>
                </a:solidFill>
                <a:latin typeface="Abadi" panose="020B0604020104020204" pitchFamily="34" charset="0"/>
              </a:rPr>
              <a:t> have different orbits and customers as can be seen right side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2190198" y="1403799"/>
            <a:ext cx="9511650" cy="511330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92129"/>
            <a:ext cx="9745589" cy="1184833"/>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Nasa used tota</a:t>
            </a:r>
            <a:r>
              <a:rPr lang="en-US" sz="2200" dirty="0" smtClean="0">
                <a:solidFill>
                  <a:schemeClr val="accent3">
                    <a:lumMod val="25000"/>
                  </a:schemeClr>
                </a:solidFill>
                <a:latin typeface="Abadi" panose="020B0604020104020204" pitchFamily="34" charset="0"/>
              </a:rPr>
              <a:t>l payload of 45596 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946953" y="1987618"/>
            <a:ext cx="10338658" cy="206539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69709"/>
            <a:ext cx="9745589" cy="1407254"/>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Average payload is 2534.66 for F9-v1.1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621728" y="1857725"/>
            <a:ext cx="10960347" cy="19852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93275"/>
            <a:ext cx="9745589" cy="1283687"/>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First successful landing is happened in 2014</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658799" y="1770905"/>
            <a:ext cx="11019506" cy="244274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66269"/>
            <a:ext cx="9745589" cy="1110693"/>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There are four different booster version which were successful</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772962" y="1589258"/>
            <a:ext cx="10685010" cy="287153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042421"/>
            <a:ext cx="8716438" cy="283849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de-DE" sz="2200" dirty="0" smtClean="0">
                <a:solidFill>
                  <a:schemeClr val="accent3">
                    <a:lumMod val="25000"/>
                  </a:schemeClr>
                </a:solidFill>
                <a:latin typeface="Abadi" panose="020B0604020104020204" pitchFamily="34" charset="0"/>
              </a:rPr>
              <a:t>We have collected data from both spacex api and wikipedia webpage. </a:t>
            </a:r>
            <a:r>
              <a:rPr lang="de-DE" sz="2200" dirty="0" smtClean="0">
                <a:solidFill>
                  <a:schemeClr val="accent3">
                    <a:lumMod val="25000"/>
                  </a:schemeClr>
                </a:solidFill>
                <a:latin typeface="Abadi" panose="020B0604020104020204" pitchFamily="34" charset="0"/>
              </a:rPr>
              <a:t>We used folium and dash graphical visualizations. We examined data with sql, then created four different machine learning models and compared accuracy scores. </a:t>
            </a:r>
          </a:p>
          <a:p>
            <a:pPr>
              <a:lnSpc>
                <a:spcPct val="100000"/>
              </a:lnSpc>
              <a:spcBef>
                <a:spcPts val="1400"/>
              </a:spcBef>
            </a:pPr>
            <a:r>
              <a:rPr lang="de-DE" sz="2200" dirty="0" smtClean="0">
                <a:solidFill>
                  <a:schemeClr val="accent3">
                    <a:lumMod val="25000"/>
                  </a:schemeClr>
                </a:solidFill>
                <a:latin typeface="Abadi" panose="020B0604020104020204" pitchFamily="34" charset="0"/>
              </a:rPr>
              <a:t>Logistic regression, SVM, decision tree and KNN models have similar acuracy score above 80%, however most accurate score is 87% from decision tree.</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39265"/>
            <a:ext cx="9745589" cy="93769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There are 100 success and 1 failure mission outcome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770010" y="1425128"/>
            <a:ext cx="10515601" cy="374318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671751"/>
            <a:ext cx="9745589" cy="505212"/>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In total, there are 12 booster versions with maximum payloads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2144687" y="1381319"/>
            <a:ext cx="7902625" cy="429043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96715"/>
            <a:ext cx="9745589" cy="158024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Drone failures are at 4 –</a:t>
            </a:r>
            <a:r>
              <a:rPr lang="en-US" sz="2200" dirty="0" err="1" smtClean="0">
                <a:solidFill>
                  <a:schemeClr val="accent3">
                    <a:lumMod val="25000"/>
                  </a:schemeClr>
                </a:solidFill>
                <a:latin typeface="Abadi"/>
              </a:rPr>
              <a:t>th</a:t>
            </a:r>
            <a:r>
              <a:rPr lang="en-US" sz="2200" dirty="0" smtClean="0">
                <a:solidFill>
                  <a:schemeClr val="accent3">
                    <a:lumMod val="25000"/>
                  </a:schemeClr>
                </a:solidFill>
                <a:latin typeface="Abadi"/>
              </a:rPr>
              <a:t> and 10-th months for f9-v1.1</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723317" y="1818838"/>
            <a:ext cx="10734655" cy="239481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646330"/>
            <a:ext cx="10795914" cy="780881"/>
          </a:xfrm>
          <a:prstGeom prst="rect">
            <a:avLst/>
          </a:prstGeom>
        </p:spPr>
        <p:txBody>
          <a:bodyPr lIns="91440" tIns="45720" rIns="91440" bIns="45720" anchor="t"/>
          <a:lstStyle/>
          <a:p>
            <a:pPr>
              <a:lnSpc>
                <a:spcPct val="100000"/>
              </a:lnSpc>
              <a:spcBef>
                <a:spcPts val="1400"/>
              </a:spcBef>
            </a:pPr>
            <a:r>
              <a:rPr lang="de-DE" sz="2200" dirty="0" smtClean="0">
                <a:solidFill>
                  <a:schemeClr val="accent3">
                    <a:lumMod val="25000"/>
                  </a:schemeClr>
                </a:solidFill>
                <a:latin typeface="Abadi"/>
              </a:rPr>
              <a:t>Success is 25, no attempt is 14 and there are other success and failure as above</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stretch>
            <a:fillRect/>
          </a:stretch>
        </p:blipFill>
        <p:spPr>
          <a:xfrm>
            <a:off x="1802615" y="1398048"/>
            <a:ext cx="8441135" cy="375436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313405"/>
            <a:ext cx="10820628" cy="863558"/>
          </a:xfrm>
          <a:prstGeom prst="rect">
            <a:avLst/>
          </a:prstGeom>
        </p:spPr>
        <p:txBody>
          <a:bodyPr lIns="91440" tIns="45720" rIns="91440" bIns="45720" anchor="t">
            <a:normAutofit/>
          </a:bodyPr>
          <a:lstStyle/>
          <a:p>
            <a:r>
              <a:rPr lang="de-DE" dirty="0" smtClean="0"/>
              <a:t>By adding circles and markers, we can identify 2 launch sites on the map</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p:cNvPicPr>
            <a:picLocks noChangeAspect="1"/>
          </p:cNvPicPr>
          <p:nvPr/>
        </p:nvPicPr>
        <p:blipFill>
          <a:blip r:embed="rId3"/>
          <a:stretch>
            <a:fillRect/>
          </a:stretch>
        </p:blipFill>
        <p:spPr>
          <a:xfrm>
            <a:off x="2635830" y="1467820"/>
            <a:ext cx="6565633" cy="384558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761362"/>
            <a:ext cx="9745589" cy="665849"/>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We can identify classes red or green if successful or not</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2" name="Picture 1"/>
          <p:cNvPicPr>
            <a:picLocks noChangeAspect="1"/>
          </p:cNvPicPr>
          <p:nvPr/>
        </p:nvPicPr>
        <p:blipFill>
          <a:blip r:embed="rId3"/>
          <a:stretch>
            <a:fillRect/>
          </a:stretch>
        </p:blipFill>
        <p:spPr>
          <a:xfrm>
            <a:off x="2667345" y="1450533"/>
            <a:ext cx="6847358" cy="416505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54216" y="5372233"/>
            <a:ext cx="8597827" cy="1013383"/>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We can calculate distance from center to nearest coastline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p:cNvPicPr>
            <a:picLocks noChangeAspect="1"/>
          </p:cNvPicPr>
          <p:nvPr/>
        </p:nvPicPr>
        <p:blipFill>
          <a:blip r:embed="rId3"/>
          <a:stretch>
            <a:fillRect/>
          </a:stretch>
        </p:blipFill>
        <p:spPr>
          <a:xfrm>
            <a:off x="2711401" y="1500302"/>
            <a:ext cx="7235788" cy="351987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88692"/>
            <a:ext cx="10687962" cy="888270"/>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four launches from different sites can be seen as above.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2" name="Picture 1"/>
          <p:cNvPicPr>
            <a:picLocks noChangeAspect="1"/>
          </p:cNvPicPr>
          <p:nvPr/>
        </p:nvPicPr>
        <p:blipFill>
          <a:blip r:embed="rId3"/>
          <a:stretch>
            <a:fillRect/>
          </a:stretch>
        </p:blipFill>
        <p:spPr>
          <a:xfrm>
            <a:off x="752856" y="1492748"/>
            <a:ext cx="10722269" cy="355122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014775"/>
            <a:ext cx="8939065" cy="32244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err="1" smtClean="0">
                <a:solidFill>
                  <a:schemeClr val="accent3">
                    <a:lumMod val="25000"/>
                  </a:schemeClr>
                </a:solidFill>
                <a:latin typeface="Abadi" panose="020B0604020104020204" pitchFamily="34" charset="0"/>
              </a:rPr>
              <a:t>SpaceY</a:t>
            </a:r>
            <a:r>
              <a:rPr lang="en-US" sz="2200" dirty="0" smtClean="0">
                <a:solidFill>
                  <a:schemeClr val="accent3">
                    <a:lumMod val="25000"/>
                  </a:schemeClr>
                </a:solidFill>
                <a:latin typeface="Abadi" panose="020B0604020104020204" pitchFamily="34" charset="0"/>
              </a:rPr>
              <a:t> is a company try to examine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company rocket landings and examine successful missions with exploring data science methodologies. </a:t>
            </a:r>
            <a:endParaRPr lang="en-US" sz="2200" dirty="0">
              <a:solidFill>
                <a:schemeClr val="accent3">
                  <a:lumMod val="25000"/>
                </a:schemeClr>
              </a:solidFill>
              <a:latin typeface="Abadi" panose="020B0604020104020204" pitchFamily="34" charset="0"/>
            </a:endParaRPr>
          </a:p>
          <a:p>
            <a:pPr>
              <a:spcBef>
                <a:spcPts val="1400"/>
              </a:spcBef>
            </a:pPr>
            <a:r>
              <a:rPr lang="en-US" sz="2200" dirty="0" smtClean="0">
                <a:solidFill>
                  <a:schemeClr val="accent3">
                    <a:lumMod val="25000"/>
                  </a:schemeClr>
                </a:solidFill>
                <a:latin typeface="Abadi" panose="020B0604020104020204" pitchFamily="34" charset="0"/>
              </a:rPr>
              <a:t>We want to apply four different machine learning models and compare accuracy scores, then plot graphs from data columns to dive into deep</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19624" y="5588367"/>
            <a:ext cx="10551583" cy="838844"/>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Highest rate is kcl-lc-39a as 76,9%</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2" name="Picture 1"/>
          <p:cNvPicPr>
            <a:picLocks noChangeAspect="1"/>
          </p:cNvPicPr>
          <p:nvPr/>
        </p:nvPicPr>
        <p:blipFill>
          <a:blip r:embed="rId3"/>
          <a:stretch>
            <a:fillRect/>
          </a:stretch>
        </p:blipFill>
        <p:spPr>
          <a:xfrm>
            <a:off x="719624" y="1485731"/>
            <a:ext cx="10752752" cy="388653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152768"/>
            <a:ext cx="10414662" cy="988540"/>
          </a:xfrm>
          <a:prstGeom prst="rect">
            <a:avLst/>
          </a:prstGeom>
        </p:spPr>
        <p:txBody>
          <a:bodyPr lIns="91440" tIns="45720" rIns="91440" bIns="45720" anchor="t">
            <a:normAutofit/>
          </a:bodyPr>
          <a:lstStyle/>
          <a:p>
            <a:pPr>
              <a:lnSpc>
                <a:spcPct val="100000"/>
              </a:lnSpc>
              <a:spcBef>
                <a:spcPts val="1400"/>
              </a:spcBef>
            </a:pPr>
            <a:r>
              <a:rPr lang="de-DE" sz="2200" dirty="0" smtClean="0">
                <a:solidFill>
                  <a:schemeClr val="accent3">
                    <a:lumMod val="25000"/>
                  </a:schemeClr>
                </a:solidFill>
                <a:latin typeface="Abadi" panose="020B0604020104020204" pitchFamily="34" charset="0"/>
              </a:rPr>
              <a:t>Payload vs success rate can bwe seen as above, v1.0 has highest success rate</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2" name="Picture 1"/>
          <p:cNvPicPr>
            <a:picLocks noChangeAspect="1"/>
          </p:cNvPicPr>
          <p:nvPr/>
        </p:nvPicPr>
        <p:blipFill>
          <a:blip r:embed="rId3"/>
          <a:stretch>
            <a:fillRect/>
          </a:stretch>
        </p:blipFill>
        <p:spPr>
          <a:xfrm>
            <a:off x="770011" y="1649674"/>
            <a:ext cx="10569856" cy="310160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6025573"/>
            <a:ext cx="10215147" cy="533510"/>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a:rPr>
              <a:t>Four model accuracy scores are defined as above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1581550" y="1392701"/>
            <a:ext cx="9028897" cy="45010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93798"/>
            <a:ext cx="4407470" cy="427519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TP: 3, TN: 12, FP: 3, FN: 0</a:t>
            </a:r>
          </a:p>
          <a:p>
            <a:pPr>
              <a:lnSpc>
                <a:spcPct val="100000"/>
              </a:lnSpc>
              <a:spcBef>
                <a:spcPts val="1400"/>
              </a:spcBef>
            </a:pPr>
            <a:endParaRPr lang="de-DE" sz="2200" dirty="0">
              <a:solidFill>
                <a:schemeClr val="accent3">
                  <a:lumMod val="25000"/>
                </a:schemeClr>
              </a:solidFill>
              <a:latin typeface="Abadi" panose="020B0604020104020204" pitchFamily="34" charset="0"/>
            </a:endParaRPr>
          </a:p>
          <a:p>
            <a:pPr>
              <a:lnSpc>
                <a:spcPct val="100000"/>
              </a:lnSpc>
              <a:spcBef>
                <a:spcPts val="1400"/>
              </a:spcBef>
            </a:pPr>
            <a:r>
              <a:rPr lang="de-DE" sz="2200" dirty="0" smtClean="0">
                <a:solidFill>
                  <a:schemeClr val="accent3">
                    <a:lumMod val="25000"/>
                  </a:schemeClr>
                </a:solidFill>
                <a:latin typeface="Abadi" panose="020B0604020104020204" pitchFamily="34" charset="0"/>
              </a:rPr>
              <a:t>So, the accuracy rate for overall performenca is 83.3%</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5592978" y="1593797"/>
            <a:ext cx="5692633" cy="427519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02789" cy="4351338"/>
          </a:xfrm>
          <a:prstGeom prst="rect">
            <a:avLst/>
          </a:prstGeom>
        </p:spPr>
        <p:txBody>
          <a:bodyPr>
            <a:normAutofit/>
          </a:bodyPr>
          <a:lstStyle/>
          <a:p>
            <a:r>
              <a:rPr lang="en-US" dirty="0"/>
              <a:t>We have gathered information from both </a:t>
            </a:r>
            <a:r>
              <a:rPr lang="en-US" dirty="0" err="1"/>
              <a:t>SpaceX</a:t>
            </a:r>
            <a:r>
              <a:rPr lang="en-US" dirty="0"/>
              <a:t> API and a Wikipedia webpage. Our visualizations utilized Folium and Dash for graphical representation. The data was analyzed using SQL, and subsequently, we developed four distinct machine learning models to assess their accuracy scores.</a:t>
            </a:r>
          </a:p>
          <a:p>
            <a:r>
              <a:rPr lang="en-US" dirty="0"/>
              <a:t>The logistic regression, SVM, decision tree, and KNN models all demonstrated comparable accuracy scores exceeding 80%. Among them, the decision tree model achieved the highest accuracy score of 87%, making it the most precise.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100597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smtClean="0">
                <a:solidFill>
                  <a:schemeClr val="accent3">
                    <a:lumMod val="25000"/>
                  </a:schemeClr>
                </a:solidFill>
                <a:latin typeface="Abadi" panose="020B0604020104020204" pitchFamily="34" charset="0"/>
              </a:rPr>
              <a:t>1]</a:t>
            </a:r>
            <a:r>
              <a:rPr lang="en-US" sz="2200" dirty="0" smtClean="0">
                <a:solidFill>
                  <a:schemeClr val="accent3">
                    <a:lumMod val="25000"/>
                  </a:schemeClr>
                </a:solidFill>
                <a:latin typeface="Abadi" panose="020B0604020104020204" pitchFamily="34" charset="0"/>
                <a:hlinkClick r:id="rId4"/>
              </a:rPr>
              <a:t>https</a:t>
            </a:r>
            <a:r>
              <a:rPr lang="en-US" sz="2200" dirty="0">
                <a:solidFill>
                  <a:schemeClr val="accent3">
                    <a:lumMod val="25000"/>
                  </a:schemeClr>
                </a:solidFill>
                <a:latin typeface="Abadi" panose="020B0604020104020204" pitchFamily="34" charset="0"/>
                <a:hlinkClick r:id="rId4"/>
              </a:rPr>
              <a:t>://</a:t>
            </a:r>
            <a:r>
              <a:rPr lang="en-US" sz="2200" dirty="0" smtClean="0">
                <a:solidFill>
                  <a:schemeClr val="accent3">
                    <a:lumMod val="25000"/>
                  </a:schemeClr>
                </a:solidFill>
                <a:latin typeface="Abadi" panose="020B0604020104020204" pitchFamily="34" charset="0"/>
                <a:hlinkClick r:id="rId4"/>
              </a:rPr>
              <a:t>github.com/cuneyterem8/certificate_projects/tree/main/ibm_data_science/11_applied_ds_capstone_project</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de-DE" sz="2200" dirty="0">
                <a:solidFill>
                  <a:schemeClr val="accent3">
                    <a:lumMod val="25000"/>
                  </a:schemeClr>
                </a:solidFill>
                <a:latin typeface="Abadi" panose="020B0604020104020204" pitchFamily="34" charset="0"/>
              </a:rPr>
              <a:t>[</a:t>
            </a:r>
            <a:r>
              <a:rPr lang="de-DE" sz="2200" dirty="0" smtClean="0">
                <a:solidFill>
                  <a:schemeClr val="accent3">
                    <a:lumMod val="25000"/>
                  </a:schemeClr>
                </a:solidFill>
                <a:latin typeface="Abadi" panose="020B0604020104020204" pitchFamily="34" charset="0"/>
              </a:rPr>
              <a:t>2]https</a:t>
            </a:r>
            <a:r>
              <a:rPr lang="de-DE" sz="2200" dirty="0">
                <a:solidFill>
                  <a:schemeClr val="accent3">
                    <a:lumMod val="25000"/>
                  </a:schemeClr>
                </a:solidFill>
                <a:latin typeface="Abadi" panose="020B0604020104020204" pitchFamily="34" charset="0"/>
              </a:rPr>
              <a:t>://www.coursera.org/learn/applied-data-science-capstone/home/week/5</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Use </a:t>
            </a:r>
            <a:r>
              <a:rPr lang="en-US" sz="7600" dirty="0" err="1" smtClean="0">
                <a:solidFill>
                  <a:schemeClr val="bg2">
                    <a:lumMod val="50000"/>
                  </a:schemeClr>
                </a:solidFill>
                <a:latin typeface="Abadi"/>
              </a:rPr>
              <a:t>spacex</a:t>
            </a:r>
            <a:r>
              <a:rPr lang="en-US" sz="7600" dirty="0" smtClean="0">
                <a:solidFill>
                  <a:schemeClr val="bg2">
                    <a:lumMod val="50000"/>
                  </a:schemeClr>
                </a:solidFill>
                <a:latin typeface="Abadi"/>
              </a:rPr>
              <a:t> </a:t>
            </a:r>
            <a:r>
              <a:rPr lang="en-US" sz="7600" dirty="0" err="1" smtClean="0">
                <a:solidFill>
                  <a:schemeClr val="bg2">
                    <a:lumMod val="50000"/>
                  </a:schemeClr>
                </a:solidFill>
                <a:latin typeface="Abadi"/>
              </a:rPr>
              <a:t>api</a:t>
            </a:r>
            <a:r>
              <a:rPr lang="en-US" sz="7600" dirty="0" smtClean="0">
                <a:solidFill>
                  <a:schemeClr val="bg2">
                    <a:lumMod val="50000"/>
                  </a:schemeClr>
                </a:solidFill>
                <a:latin typeface="Abadi"/>
              </a:rPr>
              <a:t> and </a:t>
            </a:r>
            <a:r>
              <a:rPr lang="en-US" sz="7600" dirty="0" err="1" smtClean="0">
                <a:solidFill>
                  <a:schemeClr val="bg2">
                    <a:lumMod val="50000"/>
                  </a:schemeClr>
                </a:solidFill>
                <a:latin typeface="Abadi"/>
              </a:rPr>
              <a:t>webscraping</a:t>
            </a:r>
            <a:r>
              <a:rPr lang="en-US" sz="7600" dirty="0" smtClean="0">
                <a:solidFill>
                  <a:schemeClr val="bg2">
                    <a:lumMod val="50000"/>
                  </a:schemeClr>
                </a:solidFill>
                <a:latin typeface="Abadi"/>
              </a:rPr>
              <a:t> </a:t>
            </a:r>
            <a:r>
              <a:rPr lang="en-US" sz="7600" dirty="0" err="1" smtClean="0">
                <a:solidFill>
                  <a:schemeClr val="bg2">
                    <a:lumMod val="50000"/>
                  </a:schemeClr>
                </a:solidFill>
                <a:latin typeface="Abadi"/>
              </a:rPr>
              <a:t>sikipedia</a:t>
            </a:r>
            <a:r>
              <a:rPr lang="en-US" sz="7600" dirty="0" smtClean="0">
                <a:solidFill>
                  <a:schemeClr val="bg2">
                    <a:lumMod val="50000"/>
                  </a:schemeClr>
                </a:solidFill>
                <a:latin typeface="Abadi"/>
              </a:rPr>
              <a:t> page data</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de-DE" sz="7600" dirty="0" smtClean="0">
                <a:solidFill>
                  <a:schemeClr val="bg2">
                    <a:lumMod val="50000"/>
                  </a:schemeClr>
                </a:solidFill>
                <a:latin typeface="Abadi"/>
              </a:rPr>
              <a:t>Examine data with rocket launch specifications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a:t>
            </a:r>
            <a:r>
              <a:rPr lang="en-US" sz="7600" dirty="0" smtClean="0">
                <a:solidFill>
                  <a:schemeClr val="bg2">
                    <a:lumMod val="50000"/>
                  </a:schemeClr>
                </a:solidFill>
                <a:latin typeface="Abadi"/>
              </a:rPr>
              <a:t>models with logistic regression, </a:t>
            </a:r>
            <a:r>
              <a:rPr lang="en-US" sz="7600" dirty="0" err="1" smtClean="0">
                <a:solidFill>
                  <a:schemeClr val="bg2">
                    <a:lumMod val="50000"/>
                  </a:schemeClr>
                </a:solidFill>
                <a:latin typeface="Abadi"/>
              </a:rPr>
              <a:t>svm</a:t>
            </a:r>
            <a:r>
              <a:rPr lang="en-US" sz="7600" dirty="0" smtClean="0">
                <a:solidFill>
                  <a:schemeClr val="bg2">
                    <a:lumMod val="50000"/>
                  </a:schemeClr>
                </a:solidFill>
                <a:latin typeface="Abadi"/>
              </a:rPr>
              <a:t>, decision tree and </a:t>
            </a:r>
            <a:r>
              <a:rPr lang="en-US" sz="7600" dirty="0" err="1" smtClean="0">
                <a:solidFill>
                  <a:schemeClr val="bg2">
                    <a:lumMod val="50000"/>
                  </a:schemeClr>
                </a:solidFill>
                <a:latin typeface="Abadi"/>
              </a:rPr>
              <a:t>knn</a:t>
            </a:r>
            <a:r>
              <a:rPr lang="en-US" sz="7600" dirty="0" smtClean="0">
                <a:solidFill>
                  <a:schemeClr val="bg2">
                    <a:lumMod val="50000"/>
                  </a:schemeClr>
                </a:solidFill>
                <a:latin typeface="Abadi"/>
              </a:rPr>
              <a:t> algorithms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2 types of data collection behavior is applied such as retrieving from </a:t>
            </a:r>
            <a:r>
              <a:rPr lang="en-US" sz="2200" dirty="0" err="1" smtClean="0">
                <a:solidFill>
                  <a:schemeClr val="accent3">
                    <a:lumMod val="25000"/>
                  </a:schemeClr>
                </a:solidFill>
                <a:latin typeface="Abadi" panose="020B0604020104020204" pitchFamily="34" charset="0"/>
              </a:rPr>
              <a:t>api</a:t>
            </a:r>
            <a:r>
              <a:rPr lang="en-US" sz="2200" dirty="0" smtClean="0">
                <a:solidFill>
                  <a:schemeClr val="accent3">
                    <a:lumMod val="25000"/>
                  </a:schemeClr>
                </a:solidFill>
                <a:latin typeface="Abadi" panose="020B0604020104020204" pitchFamily="34" charset="0"/>
              </a:rPr>
              <a:t> and </a:t>
            </a:r>
            <a:r>
              <a:rPr lang="en-US" sz="2200" dirty="0" err="1" smtClean="0">
                <a:solidFill>
                  <a:schemeClr val="accent3">
                    <a:lumMod val="25000"/>
                  </a:schemeClr>
                </a:solidFill>
                <a:latin typeface="Abadi" panose="020B0604020104020204" pitchFamily="34" charset="0"/>
              </a:rPr>
              <a:t>webscraping</a:t>
            </a:r>
            <a:r>
              <a:rPr lang="en-US" sz="2200" dirty="0" smtClean="0">
                <a:solidFill>
                  <a:schemeClr val="accent3">
                    <a:lumMod val="25000"/>
                  </a:schemeClr>
                </a:solidFill>
                <a:latin typeface="Abadi" panose="020B0604020104020204" pitchFamily="34" charset="0"/>
              </a:rPr>
              <a:t> from Wikipedia page. </a:t>
            </a:r>
          </a:p>
          <a:p>
            <a:pPr>
              <a:lnSpc>
                <a:spcPct val="100000"/>
              </a:lnSpc>
              <a:spcBef>
                <a:spcPts val="1400"/>
              </a:spcBef>
            </a:pPr>
            <a:r>
              <a:rPr lang="de-DE" sz="2200" dirty="0">
                <a:solidFill>
                  <a:schemeClr val="accent3">
                    <a:lumMod val="25000"/>
                  </a:schemeClr>
                </a:solidFill>
                <a:latin typeface="Abadi" panose="020B0604020104020204" pitchFamily="34" charset="0"/>
              </a:rPr>
              <a:t>B</a:t>
            </a:r>
            <a:r>
              <a:rPr lang="de-DE" sz="2200" dirty="0" smtClean="0">
                <a:solidFill>
                  <a:schemeClr val="accent3">
                    <a:lumMod val="25000"/>
                  </a:schemeClr>
                </a:solidFill>
                <a:latin typeface="Abadi" panose="020B0604020104020204" pitchFamily="34" charset="0"/>
              </a:rPr>
              <a:t>y retrieving spacex api data, we can get response data in JSON format. We collected data features like </a:t>
            </a:r>
            <a:r>
              <a:rPr lang="de-DE" sz="2200" dirty="0">
                <a:solidFill>
                  <a:schemeClr val="accent3">
                    <a:lumMod val="25000"/>
                  </a:schemeClr>
                </a:solidFill>
                <a:latin typeface="Abadi" panose="020B0604020104020204" pitchFamily="34" charset="0"/>
              </a:rPr>
              <a:t>rocket, payloads, launchpad, flightnumber etc. </a:t>
            </a:r>
            <a:endParaRPr lang="en-US" dirty="0"/>
          </a:p>
          <a:p>
            <a:pPr>
              <a:lnSpc>
                <a:spcPct val="100000"/>
              </a:lnSpc>
              <a:spcBef>
                <a:spcPts val="1400"/>
              </a:spcBef>
            </a:pPr>
            <a:r>
              <a:rPr lang="de-DE" sz="2200" dirty="0" smtClean="0">
                <a:solidFill>
                  <a:schemeClr val="accent3">
                    <a:lumMod val="25000"/>
                  </a:schemeClr>
                </a:solidFill>
                <a:latin typeface="Abadi" panose="020B0604020104020204" pitchFamily="34" charset="0"/>
              </a:rPr>
              <a:t>By using beautifulsoup package, we can websraping spacex wikipedia page and use find_all method to find specific table tabs. Then we can collect </a:t>
            </a:r>
            <a:r>
              <a:rPr lang="de-DE" sz="2200" dirty="0">
                <a:solidFill>
                  <a:schemeClr val="accent3">
                    <a:lumMod val="25000"/>
                  </a:schemeClr>
                </a:solidFill>
                <a:latin typeface="Abadi" panose="020B0604020104020204" pitchFamily="34" charset="0"/>
              </a:rPr>
              <a:t>data features like rocket, payloads, launchpad, flightnumber etc</a:t>
            </a:r>
            <a:r>
              <a:rPr lang="de-DE" sz="2200" dirty="0" smtClean="0">
                <a:solidFill>
                  <a:schemeClr val="accent3">
                    <a:lumMod val="25000"/>
                  </a:schemeClr>
                </a:solidFill>
                <a:latin typeface="Abadi" panose="020B0604020104020204" pitchFamily="34" charset="0"/>
              </a:rPr>
              <a:t>.</a:t>
            </a:r>
            <a:r>
              <a:rPr lang="de-DE" sz="2200" dirty="0" smtClean="0">
                <a:solidFill>
                  <a:schemeClr val="accent3">
                    <a:lumMod val="25000"/>
                  </a:schemeClr>
                </a:solidFill>
                <a:latin typeface="Abadi" panose="020B0604020104020204" pitchFamily="34" charset="0"/>
              </a:rPr>
              <a:t> into dataframe.</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0738" y="1792288"/>
            <a:ext cx="10550524"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5991806"/>
            <a:ext cx="11103532" cy="564078"/>
          </a:xfrm>
          <a:prstGeom prst="rect">
            <a:avLst/>
          </a:prstGeom>
        </p:spPr>
        <p:txBody>
          <a:bodyPr vert="horz" lIns="91440" tIns="45720" rIns="91440" bIns="45720" rtlCol="0" anchor="t">
            <a:normAutofit fontScale="77500" lnSpcReduction="20000"/>
          </a:bodyPr>
          <a:lstStyle/>
          <a:p>
            <a:r>
              <a:rPr lang="en-US" dirty="0"/>
              <a:t>https://github.com/cuneyterem8/certificate_projects/blob/main/ibm_data_science/11_applied_ds_capstone_project/1_jupyter-labs-spacex-data-collection-api.ipynb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3"/>
          <a:stretch>
            <a:fillRect/>
          </a:stretch>
        </p:blipFill>
        <p:spPr>
          <a:xfrm>
            <a:off x="6095995" y="-13873326"/>
            <a:ext cx="9" cy="34604652"/>
          </a:xfrm>
          <a:prstGeom prst="rect">
            <a:avLst/>
          </a:prstGeom>
        </p:spPr>
      </p:pic>
      <p:pic>
        <p:nvPicPr>
          <p:cNvPr id="7" name="Picture 6"/>
          <p:cNvPicPr>
            <a:picLocks noChangeAspect="1"/>
          </p:cNvPicPr>
          <p:nvPr/>
        </p:nvPicPr>
        <p:blipFill>
          <a:blip r:embed="rId3"/>
          <a:stretch>
            <a:fillRect/>
          </a:stretch>
        </p:blipFill>
        <p:spPr>
          <a:xfrm>
            <a:off x="7425973" y="-12262829"/>
            <a:ext cx="9" cy="34604652"/>
          </a:xfrm>
          <a:prstGeom prst="rect">
            <a:avLst/>
          </a:prstGeom>
        </p:spPr>
      </p:pic>
      <p:pic>
        <p:nvPicPr>
          <p:cNvPr id="8" name="Picture 7"/>
          <p:cNvPicPr>
            <a:picLocks noChangeAspect="1"/>
          </p:cNvPicPr>
          <p:nvPr/>
        </p:nvPicPr>
        <p:blipFill>
          <a:blip r:embed="rId3"/>
          <a:stretch>
            <a:fillRect/>
          </a:stretch>
        </p:blipFill>
        <p:spPr>
          <a:xfrm>
            <a:off x="6248395" y="-13720926"/>
            <a:ext cx="9" cy="34604652"/>
          </a:xfrm>
          <a:prstGeom prst="rect">
            <a:avLst/>
          </a:prstGeom>
        </p:spPr>
      </p:pic>
      <p:pic>
        <p:nvPicPr>
          <p:cNvPr id="9" name="Picture 8"/>
          <p:cNvPicPr>
            <a:picLocks noChangeAspect="1"/>
          </p:cNvPicPr>
          <p:nvPr/>
        </p:nvPicPr>
        <p:blipFill>
          <a:blip r:embed="rId4"/>
          <a:stretch>
            <a:fillRect/>
          </a:stretch>
        </p:blipFill>
        <p:spPr>
          <a:xfrm>
            <a:off x="2393992" y="1890197"/>
            <a:ext cx="7058025" cy="357187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922411" y="1792288"/>
            <a:ext cx="10448851"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14" name="Picture 13"/>
          <p:cNvPicPr>
            <a:picLocks noChangeAspect="1"/>
          </p:cNvPicPr>
          <p:nvPr/>
        </p:nvPicPr>
        <p:blipFill>
          <a:blip r:embed="rId3"/>
          <a:stretch>
            <a:fillRect/>
          </a:stretch>
        </p:blipFill>
        <p:spPr>
          <a:xfrm>
            <a:off x="2262808" y="1765878"/>
            <a:ext cx="7140684" cy="3858869"/>
          </a:xfrm>
          <a:prstGeom prst="rect">
            <a:avLst/>
          </a:prstGeom>
        </p:spPr>
      </p:pic>
      <p:pic>
        <p:nvPicPr>
          <p:cNvPr id="15" name="Picture 14"/>
          <p:cNvPicPr>
            <a:picLocks noChangeAspect="1"/>
          </p:cNvPicPr>
          <p:nvPr/>
        </p:nvPicPr>
        <p:blipFill>
          <a:blip r:embed="rId3"/>
          <a:stretch>
            <a:fillRect/>
          </a:stretch>
        </p:blipFill>
        <p:spPr>
          <a:xfrm>
            <a:off x="6095995" y="-13547745"/>
            <a:ext cx="9" cy="33953490"/>
          </a:xfrm>
          <a:prstGeom prst="rect">
            <a:avLst/>
          </a:prstGeom>
        </p:spPr>
      </p:pic>
      <p:pic>
        <p:nvPicPr>
          <p:cNvPr id="17" name="Picture 16"/>
          <p:cNvPicPr>
            <a:picLocks noChangeAspect="1"/>
          </p:cNvPicPr>
          <p:nvPr/>
        </p:nvPicPr>
        <p:blipFill>
          <a:blip r:embed="rId3"/>
          <a:stretch>
            <a:fillRect/>
          </a:stretch>
        </p:blipFill>
        <p:spPr>
          <a:xfrm>
            <a:off x="6400795" y="-13242945"/>
            <a:ext cx="9" cy="33953490"/>
          </a:xfrm>
          <a:prstGeom prst="rect">
            <a:avLst/>
          </a:prstGeom>
        </p:spPr>
      </p:pic>
      <p:sp>
        <p:nvSpPr>
          <p:cNvPr id="40" name="Text Placeholder 2">
            <a:extLst>
              <a:ext uri="{FF2B5EF4-FFF2-40B4-BE49-F238E27FC236}">
                <a16:creationId xmlns:a16="http://schemas.microsoft.com/office/drawing/2014/main" id="{AB0AB2AC-B7E6-6849-9AE9-697369407F8F}"/>
              </a:ext>
            </a:extLst>
          </p:cNvPr>
          <p:cNvSpPr txBox="1">
            <a:spLocks/>
          </p:cNvSpPr>
          <p:nvPr/>
        </p:nvSpPr>
        <p:spPr>
          <a:xfrm>
            <a:off x="820738" y="5991806"/>
            <a:ext cx="11103532" cy="564078"/>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https://github.com/cuneyterem8/certificate_projects/blob/main/ibm_data_science/11_applied_ds_capstone_project/2_jupyter-labs-webscraping.ipynb</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1388</Words>
  <Application>Microsoft Office PowerPoint</Application>
  <PresentationFormat>Widescreen</PresentationFormat>
  <Paragraphs>225</Paragraphs>
  <Slides>47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Cüneyt EREM</cp:lastModifiedBy>
  <cp:revision>238</cp:revision>
  <dcterms:created xsi:type="dcterms:W3CDTF">2021-04-29T18:58:34Z</dcterms:created>
  <dcterms:modified xsi:type="dcterms:W3CDTF">2023-05-23T21:10:26Z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